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72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  <p:sldId id="27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84"/>
  </p:normalViewPr>
  <p:slideViewPr>
    <p:cSldViewPr snapToGrid="0" snapToObjects="1">
      <p:cViewPr varScale="1">
        <p:scale>
          <a:sx n="101" d="100"/>
          <a:sy n="101" d="100"/>
        </p:scale>
        <p:origin x="9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FF459B-33B2-8440-9931-F6A8D63E1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C25ABE2-2704-ED4A-B3C0-8FAA0E573F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7D9DAD-47FA-9C42-890B-072E87EE4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548C71-AD09-B049-A5A6-B78E197B9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98004D-67AA-2144-8A6A-C2CFFEEBB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934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D8B99-E45B-A34E-BE82-3FC75FE09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8DCD49-72C3-0249-BC68-828BD660F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5B42AC-2E52-E64B-9294-F8179AF94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33FAA5-82A6-6E4C-A268-4846010BA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A54395-28AA-2E4B-BBA6-229850D2E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343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1465AB4-65C4-A24A-B3C9-AD4910C6AC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D09A968-EAD6-674A-BE59-3B835650A4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7086A4-0F7B-7641-A9AD-5A1B47B93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F0839B-FA32-3546-AE5A-4D265C3AF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D3FA30-7D7A-9C4D-B62A-06D30E89C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990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05AB57-07B1-FD4E-8288-8C60E295C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A3B7D8-F42D-554B-B9B4-5E4639553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74277F-D47F-714A-8AF4-2CB89E749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218065-D3B9-A841-9353-D3D368800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BF872C-0DB9-6748-B2B8-C44C63610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66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D7D33D-F153-9942-B3E4-9E9D1924A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A0CFF6-92D5-3840-872B-FC7162E19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E12404-8005-0E43-96F1-48A75049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A476A1-A4D9-8E4C-B975-ACA16E9A5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DEE1D6-737A-5B40-B37C-1D237F0BB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943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A34CF8-14E3-7D41-8B5C-C29764B8F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37844F-0107-6846-B309-228126DA03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9147C3-83EA-B841-B4A8-CDA7B781CD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B449E8F-9636-7149-9856-1FBAF8E05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FC5A3A-E3E1-3641-A033-DE2B32967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F91C34-AD13-FE4E-9FBE-348CF2E5D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94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F9B9D-ED95-AC46-A341-75EAE536C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F864B7-0DEE-E745-9A48-C1096CBA23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6944680-32E8-B44E-A66E-DA85557B7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E1B11E7-1788-3848-8A30-9B3E94321D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21D0F5A-4353-7343-9DF1-C44CCD8444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9E0F018-4A03-B740-8AAC-403DF4EF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9E2B727-F04B-2C42-A197-8481AB7D6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BDDF543-BABB-B54E-9064-DB5D1AC39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60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52AD5-36AC-7B48-895B-DA8755F6F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754F44C-8A13-7E4E-9BDC-7BEBBC0BD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DEAC1E5-96F1-9E4E-92B3-39F6D4277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4C4BB07-8F56-9B4A-9430-63526CE92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146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3BF9B54-B429-6444-8028-9C2154560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2424B56-7508-144E-87CD-C9EE9DECB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2260770-E9D5-2749-B5B5-6A227D841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53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3919FA-DACE-FB4B-8618-DF695BC19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C42BC8-9240-E441-9F58-B69FDC54B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7FB251-C3EA-1B4E-B63C-616127E5AC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7C34C6-EE70-0844-9874-F67AB90D8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EFEFD74-A523-C949-BAE6-ED9B20B11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1E4357-7700-B44E-9E78-64EE07C1E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189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332692-3A12-3240-811E-FBE851EA5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EFC25A3-9BEB-2741-AF63-510D3484D4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B4CE6A-0581-184A-94F4-3C106F925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136AC4B-6F53-4541-B3A5-B29785A53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79A74A-F4E4-0149-B592-30AE34EB7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DE8BD4-E87B-6F4B-B420-4672E7D3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188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D5E842-52D9-4841-B948-4505999A9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7CEB50-81AA-8641-9FE1-6C07FC338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D471C0-8EBB-F14A-A14F-CF5BE031EC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65D5E-475C-754B-83E5-443BDAB183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C171D6-4769-844C-A329-B125F31C6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3C606D-A56E-9F45-AFE6-F4037AEC8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49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microsoft.com/office/2007/relationships/hdphoto" Target="../media/hdphoto4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microsoft.com/office/2007/relationships/hdphoto" Target="../media/hdphoto6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103275-95DB-0845-9A60-F4776DE643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</a:t>
            </a:r>
            <a:r>
              <a:rPr lang="x-none" b="1"/>
              <a:t>АЗДЕЛ </a:t>
            </a:r>
            <a:r>
              <a:rPr lang="en-US" b="1" dirty="0"/>
              <a:t>VI</a:t>
            </a:r>
            <a:r>
              <a:rPr lang="x-none" b="1"/>
              <a:t>. </a:t>
            </a:r>
            <a:br>
              <a:rPr lang="en-US" b="1" dirty="0"/>
            </a:br>
            <a:r>
              <a:rPr lang="x-none" b="1"/>
              <a:t>РАБОТА ДИАГНОСТИЧЕСКИХ ОТДЕЛЕНИЙ (КАБИНЕТОВ)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88787CA-F03E-AD41-8853-60AFE86F31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Тюрин Игорь Евгеньевич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C8891C-BB9F-1446-9C15-ECE5895C523B}"/>
              </a:ext>
            </a:extLst>
          </p:cNvPr>
          <p:cNvSpPr txBox="1"/>
          <p:nvPr/>
        </p:nvSpPr>
        <p:spPr>
          <a:xfrm>
            <a:off x="5041192" y="5770605"/>
            <a:ext cx="2109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05.12.2019 г.</a:t>
            </a:r>
          </a:p>
        </p:txBody>
      </p:sp>
    </p:spTree>
    <p:extLst>
      <p:ext uri="{BB962C8B-B14F-4D97-AF65-F5344CB8AC3E}">
        <p14:creationId xmlns:p14="http://schemas.microsoft.com/office/powerpoint/2010/main" val="2879534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C6DDA7-E5E6-634E-8AE2-9868F8266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5117. </a:t>
            </a:r>
            <a:r>
              <a:rPr lang="x-none" b="1"/>
              <a:t>Аппараты и оборудование для лучевой  диагностики</a:t>
            </a:r>
            <a:r>
              <a:rPr lang="ru-RU">
                <a:effectLst/>
              </a:rPr>
              <a:t> </a:t>
            </a:r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4737E19-5F4A-F744-9414-0497EF3167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81664"/>
              </p:ext>
            </p:extLst>
          </p:nvPr>
        </p:nvGraphicFramePr>
        <p:xfrm>
          <a:off x="838199" y="1725417"/>
          <a:ext cx="10515598" cy="5029653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493886">
                  <a:extLst>
                    <a:ext uri="{9D8B030D-6E8A-4147-A177-3AD203B41FA5}">
                      <a16:colId xmlns:a16="http://schemas.microsoft.com/office/drawing/2014/main" val="2910081676"/>
                    </a:ext>
                  </a:extLst>
                </a:gridCol>
                <a:gridCol w="658386">
                  <a:extLst>
                    <a:ext uri="{9D8B030D-6E8A-4147-A177-3AD203B41FA5}">
                      <a16:colId xmlns:a16="http://schemas.microsoft.com/office/drawing/2014/main" val="1481819401"/>
                    </a:ext>
                  </a:extLst>
                </a:gridCol>
                <a:gridCol w="1034701">
                  <a:extLst>
                    <a:ext uri="{9D8B030D-6E8A-4147-A177-3AD203B41FA5}">
                      <a16:colId xmlns:a16="http://schemas.microsoft.com/office/drawing/2014/main" val="1155231307"/>
                    </a:ext>
                  </a:extLst>
                </a:gridCol>
                <a:gridCol w="1223192">
                  <a:extLst>
                    <a:ext uri="{9D8B030D-6E8A-4147-A177-3AD203B41FA5}">
                      <a16:colId xmlns:a16="http://schemas.microsoft.com/office/drawing/2014/main" val="637411832"/>
                    </a:ext>
                  </a:extLst>
                </a:gridCol>
                <a:gridCol w="846213">
                  <a:extLst>
                    <a:ext uri="{9D8B030D-6E8A-4147-A177-3AD203B41FA5}">
                      <a16:colId xmlns:a16="http://schemas.microsoft.com/office/drawing/2014/main" val="2428043003"/>
                    </a:ext>
                  </a:extLst>
                </a:gridCol>
                <a:gridCol w="1129610">
                  <a:extLst>
                    <a:ext uri="{9D8B030D-6E8A-4147-A177-3AD203B41FA5}">
                      <a16:colId xmlns:a16="http://schemas.microsoft.com/office/drawing/2014/main" val="2410012791"/>
                    </a:ext>
                  </a:extLst>
                </a:gridCol>
                <a:gridCol w="1129610">
                  <a:extLst>
                    <a:ext uri="{9D8B030D-6E8A-4147-A177-3AD203B41FA5}">
                      <a16:colId xmlns:a16="http://schemas.microsoft.com/office/drawing/2014/main" val="3266893646"/>
                    </a:ext>
                  </a:extLst>
                </a:gridCol>
              </a:tblGrid>
              <a:tr h="15940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Наименование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№ 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строки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Число аппаратов и оборудования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из них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198224"/>
                  </a:ext>
                </a:extLst>
              </a:tr>
              <a:tr h="9090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 подразделениях, оказывающих медицинскую помощь в амбулаторных условиях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действую-щих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со сроком </a:t>
                      </a:r>
                      <a:br>
                        <a:rPr lang="ru-RU" sz="900">
                          <a:effectLst/>
                        </a:rPr>
                      </a:br>
                      <a:r>
                        <a:rPr lang="ru-RU" sz="900">
                          <a:effectLst/>
                        </a:rPr>
                        <a:t>эксплуатации свыше 10 лет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из них в подразделениях, оказывающих медицинскую помощь в амбулаторных условиях (из гр. 6)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2151954004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1972714314"/>
                  </a:ext>
                </a:extLst>
              </a:tr>
              <a:tr h="2525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Телеуправляемые поворотные столы-штативы с функцией рентгеноскопии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1790994574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Рентгенодиагностические комплексы на 3 рабочих места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1342741826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Рентгенодиагностические комплексы на 2 рабочих места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3852769798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из них: цифровые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725050530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Рентгенодиагностические комплексы на 1 рабочее место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398533233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из них: цифровые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2326285744"/>
                  </a:ext>
                </a:extLst>
              </a:tr>
              <a:tr h="2525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Цифровые аппараты для исследований органов грудной клетки (цифровые флюорографы)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519325243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из них: на шасси автомобилей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1369537545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Пленочные флюорографы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2918833167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из них: на шасси автомобилей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281164265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Палатные аппараты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912035491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Передвижные рентгенотелевизионные установки типа С-дуга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1987215212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Рентгенурологические аппараты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2945165554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Маммографические аппараты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4226018852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из них: цифровые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4183188102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      с функцией томосинтеза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1541671015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Дентальные аппараты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2453961891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spc="-30">
                          <a:effectLst/>
                        </a:rPr>
                        <a:t>из них: прицельные (радиовизиографы)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2672930506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spc="-30">
                          <a:effectLst/>
                        </a:rPr>
                        <a:t>                      из них: цифровые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3697072595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     панорамные томографы (ортопантомографы)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1597770443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            из них: цифровые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11.2.1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1034520032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    дентальные томографы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2661647602"/>
                  </a:ext>
                </a:extLst>
              </a:tr>
              <a:tr h="12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Ангиографические аппараты стационарные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1031322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3894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36A48B-2EF9-5245-892C-E5E1088C6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5117. </a:t>
            </a:r>
            <a:r>
              <a:rPr lang="x-none" b="1"/>
              <a:t>Аппараты и оборудование для лучевой  диагностики</a:t>
            </a:r>
            <a:r>
              <a:rPr lang="ru-RU">
                <a:effectLst/>
              </a:rPr>
              <a:t> </a:t>
            </a:r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B41088C-BAA6-5946-B793-F9A3078D0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683484"/>
              </p:ext>
            </p:extLst>
          </p:nvPr>
        </p:nvGraphicFramePr>
        <p:xfrm>
          <a:off x="838200" y="2248694"/>
          <a:ext cx="10515600" cy="306324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659151">
                  <a:extLst>
                    <a:ext uri="{9D8B030D-6E8A-4147-A177-3AD203B41FA5}">
                      <a16:colId xmlns:a16="http://schemas.microsoft.com/office/drawing/2014/main" val="20688220"/>
                    </a:ext>
                  </a:extLst>
                </a:gridCol>
                <a:gridCol w="682599">
                  <a:extLst>
                    <a:ext uri="{9D8B030D-6E8A-4147-A177-3AD203B41FA5}">
                      <a16:colId xmlns:a16="http://schemas.microsoft.com/office/drawing/2014/main" val="1613487414"/>
                    </a:ext>
                  </a:extLst>
                </a:gridCol>
                <a:gridCol w="1072754">
                  <a:extLst>
                    <a:ext uri="{9D8B030D-6E8A-4147-A177-3AD203B41FA5}">
                      <a16:colId xmlns:a16="http://schemas.microsoft.com/office/drawing/2014/main" val="3211152234"/>
                    </a:ext>
                  </a:extLst>
                </a:gridCol>
                <a:gridCol w="1268174">
                  <a:extLst>
                    <a:ext uri="{9D8B030D-6E8A-4147-A177-3AD203B41FA5}">
                      <a16:colId xmlns:a16="http://schemas.microsoft.com/office/drawing/2014/main" val="1300706381"/>
                    </a:ext>
                  </a:extLst>
                </a:gridCol>
                <a:gridCol w="784438">
                  <a:extLst>
                    <a:ext uri="{9D8B030D-6E8A-4147-A177-3AD203B41FA5}">
                      <a16:colId xmlns:a16="http://schemas.microsoft.com/office/drawing/2014/main" val="4152359842"/>
                    </a:ext>
                  </a:extLst>
                </a:gridCol>
                <a:gridCol w="877331">
                  <a:extLst>
                    <a:ext uri="{9D8B030D-6E8A-4147-A177-3AD203B41FA5}">
                      <a16:colId xmlns:a16="http://schemas.microsoft.com/office/drawing/2014/main" val="858189100"/>
                    </a:ext>
                  </a:extLst>
                </a:gridCol>
                <a:gridCol w="1171153">
                  <a:extLst>
                    <a:ext uri="{9D8B030D-6E8A-4147-A177-3AD203B41FA5}">
                      <a16:colId xmlns:a16="http://schemas.microsoft.com/office/drawing/2014/main" val="199626556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Наименование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№ 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строки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Число аппаратов и оборудования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gridSpan="4">
                  <a:txBody>
                    <a:bodyPr/>
                    <a:lstStyle/>
                    <a:p>
                      <a:endParaRPr lang="ru-RU"/>
                    </a:p>
                  </a:txBody>
                  <a:tcPr marL="56818" marR="5681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893006"/>
                  </a:ext>
                </a:extLst>
              </a:tr>
              <a:tr h="212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 подразделениях, оказывающих медицинскую помощь в амбулаторных условиях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действую-щих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со сроком </a:t>
                      </a:r>
                      <a:br>
                        <a:rPr lang="ru-RU" sz="900">
                          <a:effectLst/>
                        </a:rPr>
                      </a:br>
                      <a:r>
                        <a:rPr lang="ru-RU" sz="900">
                          <a:effectLst/>
                        </a:rPr>
                        <a:t>эксплуатации свыше 10 лет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из них в подразделениях, оказывающих медицинскую помощь в амбулаторных условиях (из гр. 6)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4087623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Компьютерные томографы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7666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них: пошаговые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2486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спиральные односрезовые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34708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спиральные многосрезовые, 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32103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1200">
                          <a:effectLst/>
                        </a:rPr>
                        <a:t>                в т. ч.: менее 16 срезов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13.3.1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16784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16 срезов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13.3.2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09177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32-40 срезов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13.3.3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52203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64 среза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13.3.4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31796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128 и более срезов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13.3.5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03004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передвижные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7733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2778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B3850F-0A5B-6243-943D-3B5421D23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5117. </a:t>
            </a:r>
            <a:r>
              <a:rPr lang="x-none" b="1"/>
              <a:t>Аппараты и оборудование для лучевой  диагностики</a:t>
            </a:r>
            <a:r>
              <a:rPr lang="ru-RU">
                <a:effectLst/>
              </a:rPr>
              <a:t> </a:t>
            </a:r>
            <a:endParaRPr lang="ru-RU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1D83F32-0258-CB45-A089-67525285C0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475099"/>
              </p:ext>
            </p:extLst>
          </p:nvPr>
        </p:nvGraphicFramePr>
        <p:xfrm>
          <a:off x="838200" y="3588004"/>
          <a:ext cx="10515600" cy="32004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659149">
                  <a:extLst>
                    <a:ext uri="{9D8B030D-6E8A-4147-A177-3AD203B41FA5}">
                      <a16:colId xmlns:a16="http://schemas.microsoft.com/office/drawing/2014/main" val="3409913099"/>
                    </a:ext>
                  </a:extLst>
                </a:gridCol>
                <a:gridCol w="682598">
                  <a:extLst>
                    <a:ext uri="{9D8B030D-6E8A-4147-A177-3AD203B41FA5}">
                      <a16:colId xmlns:a16="http://schemas.microsoft.com/office/drawing/2014/main" val="379858457"/>
                    </a:ext>
                  </a:extLst>
                </a:gridCol>
                <a:gridCol w="1072755">
                  <a:extLst>
                    <a:ext uri="{9D8B030D-6E8A-4147-A177-3AD203B41FA5}">
                      <a16:colId xmlns:a16="http://schemas.microsoft.com/office/drawing/2014/main" val="2226528223"/>
                    </a:ext>
                  </a:extLst>
                </a:gridCol>
                <a:gridCol w="1268175">
                  <a:extLst>
                    <a:ext uri="{9D8B030D-6E8A-4147-A177-3AD203B41FA5}">
                      <a16:colId xmlns:a16="http://schemas.microsoft.com/office/drawing/2014/main" val="2517188392"/>
                    </a:ext>
                  </a:extLst>
                </a:gridCol>
                <a:gridCol w="784438">
                  <a:extLst>
                    <a:ext uri="{9D8B030D-6E8A-4147-A177-3AD203B41FA5}">
                      <a16:colId xmlns:a16="http://schemas.microsoft.com/office/drawing/2014/main" val="310821385"/>
                    </a:ext>
                  </a:extLst>
                </a:gridCol>
                <a:gridCol w="877332">
                  <a:extLst>
                    <a:ext uri="{9D8B030D-6E8A-4147-A177-3AD203B41FA5}">
                      <a16:colId xmlns:a16="http://schemas.microsoft.com/office/drawing/2014/main" val="1421342204"/>
                    </a:ext>
                  </a:extLst>
                </a:gridCol>
                <a:gridCol w="1171153">
                  <a:extLst>
                    <a:ext uri="{9D8B030D-6E8A-4147-A177-3AD203B41FA5}">
                      <a16:colId xmlns:a16="http://schemas.microsoft.com/office/drawing/2014/main" val="2291801682"/>
                    </a:ext>
                  </a:extLst>
                </a:gridCol>
              </a:tblGrid>
              <a:tr h="1681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Остеоденситометры рентгеновские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1646826765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Рентгеновские аппараты всего (без компьютерных томографов)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500914079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МР томографы, 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280821500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них: менее 1,0 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1355718811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из них: для костей и суставов   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16.1.1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1505046145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1,0 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240949976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1,5 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16.3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824192386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3,0 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16.4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127337353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более 3,0 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16.5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3113506532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Проявочные автоматы и камеры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3015307126"/>
                  </a:ext>
                </a:extLst>
              </a:tr>
              <a:tr h="2801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Системы компьютерной радиографии (рентгенографии на фотостимулируемых люминофорах)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2788168143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Аппараты УЗИ,  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1997024914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них: портативных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3920026977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без доплерографии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2877089743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с эластографией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19.3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2854836857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эхоэнцефалографов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19.4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extLst>
                  <a:ext uri="{0D108BD9-81ED-4DB2-BD59-A6C34878D82A}">
                    <a16:rowId xmlns:a16="http://schemas.microsoft.com/office/drawing/2014/main" val="885309350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8FE46CC1-4CAF-BE47-BF71-6BB58A917E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500508"/>
              </p:ext>
            </p:extLst>
          </p:nvPr>
        </p:nvGraphicFramePr>
        <p:xfrm>
          <a:off x="838200" y="1625208"/>
          <a:ext cx="10515600" cy="195072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659151">
                  <a:extLst>
                    <a:ext uri="{9D8B030D-6E8A-4147-A177-3AD203B41FA5}">
                      <a16:colId xmlns:a16="http://schemas.microsoft.com/office/drawing/2014/main" val="1705507040"/>
                    </a:ext>
                  </a:extLst>
                </a:gridCol>
                <a:gridCol w="682599">
                  <a:extLst>
                    <a:ext uri="{9D8B030D-6E8A-4147-A177-3AD203B41FA5}">
                      <a16:colId xmlns:a16="http://schemas.microsoft.com/office/drawing/2014/main" val="3556824482"/>
                    </a:ext>
                  </a:extLst>
                </a:gridCol>
                <a:gridCol w="1072754">
                  <a:extLst>
                    <a:ext uri="{9D8B030D-6E8A-4147-A177-3AD203B41FA5}">
                      <a16:colId xmlns:a16="http://schemas.microsoft.com/office/drawing/2014/main" val="3252372733"/>
                    </a:ext>
                  </a:extLst>
                </a:gridCol>
                <a:gridCol w="1268174">
                  <a:extLst>
                    <a:ext uri="{9D8B030D-6E8A-4147-A177-3AD203B41FA5}">
                      <a16:colId xmlns:a16="http://schemas.microsoft.com/office/drawing/2014/main" val="2255280912"/>
                    </a:ext>
                  </a:extLst>
                </a:gridCol>
                <a:gridCol w="784438">
                  <a:extLst>
                    <a:ext uri="{9D8B030D-6E8A-4147-A177-3AD203B41FA5}">
                      <a16:colId xmlns:a16="http://schemas.microsoft.com/office/drawing/2014/main" val="4222059974"/>
                    </a:ext>
                  </a:extLst>
                </a:gridCol>
                <a:gridCol w="877331">
                  <a:extLst>
                    <a:ext uri="{9D8B030D-6E8A-4147-A177-3AD203B41FA5}">
                      <a16:colId xmlns:a16="http://schemas.microsoft.com/office/drawing/2014/main" val="2737311770"/>
                    </a:ext>
                  </a:extLst>
                </a:gridCol>
                <a:gridCol w="1171153">
                  <a:extLst>
                    <a:ext uri="{9D8B030D-6E8A-4147-A177-3AD203B41FA5}">
                      <a16:colId xmlns:a16="http://schemas.microsoft.com/office/drawing/2014/main" val="1823623693"/>
                    </a:ext>
                  </a:extLst>
                </a:gridCol>
              </a:tblGrid>
              <a:tr h="4273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№ 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строки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Число аппаратов и оборудования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gridSpan="4">
                  <a:txBody>
                    <a:bodyPr/>
                    <a:lstStyle/>
                    <a:p>
                      <a:endParaRPr lang="ru-RU" sz="3200"/>
                    </a:p>
                  </a:txBody>
                  <a:tcPr marL="56818" marR="5681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05561"/>
                  </a:ext>
                </a:extLst>
              </a:tr>
              <a:tr h="1282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подразделениях, оказывающих медицинскую помощь в амбулаторных условиях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действую-щих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 сроком 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эксплуатации свыше 10 лет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 в подразделениях, оказывающих медицинскую помощь в амбулаторных условиях (из гр. 6)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2469225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780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66AFB9-34D2-A149-907D-81A6454AA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5117. </a:t>
            </a:r>
            <a:r>
              <a:rPr lang="x-none" b="1"/>
              <a:t>Аппараты и оборудование для лучевой  диагностики</a:t>
            </a:r>
            <a:r>
              <a:rPr lang="ru-RU">
                <a:effectLst/>
              </a:rPr>
              <a:t> </a:t>
            </a:r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073545D-AE8B-5C4E-917C-090F27690A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558841"/>
              </p:ext>
            </p:extLst>
          </p:nvPr>
        </p:nvGraphicFramePr>
        <p:xfrm>
          <a:off x="887260" y="3616846"/>
          <a:ext cx="10515600" cy="308019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659149">
                  <a:extLst>
                    <a:ext uri="{9D8B030D-6E8A-4147-A177-3AD203B41FA5}">
                      <a16:colId xmlns:a16="http://schemas.microsoft.com/office/drawing/2014/main" val="3284595957"/>
                    </a:ext>
                  </a:extLst>
                </a:gridCol>
                <a:gridCol w="682598">
                  <a:extLst>
                    <a:ext uri="{9D8B030D-6E8A-4147-A177-3AD203B41FA5}">
                      <a16:colId xmlns:a16="http://schemas.microsoft.com/office/drawing/2014/main" val="1798572127"/>
                    </a:ext>
                  </a:extLst>
                </a:gridCol>
                <a:gridCol w="1072755">
                  <a:extLst>
                    <a:ext uri="{9D8B030D-6E8A-4147-A177-3AD203B41FA5}">
                      <a16:colId xmlns:a16="http://schemas.microsoft.com/office/drawing/2014/main" val="1832477490"/>
                    </a:ext>
                  </a:extLst>
                </a:gridCol>
                <a:gridCol w="1268175">
                  <a:extLst>
                    <a:ext uri="{9D8B030D-6E8A-4147-A177-3AD203B41FA5}">
                      <a16:colId xmlns:a16="http://schemas.microsoft.com/office/drawing/2014/main" val="964172430"/>
                    </a:ext>
                  </a:extLst>
                </a:gridCol>
                <a:gridCol w="784438">
                  <a:extLst>
                    <a:ext uri="{9D8B030D-6E8A-4147-A177-3AD203B41FA5}">
                      <a16:colId xmlns:a16="http://schemas.microsoft.com/office/drawing/2014/main" val="2981070199"/>
                    </a:ext>
                  </a:extLst>
                </a:gridCol>
                <a:gridCol w="877332">
                  <a:extLst>
                    <a:ext uri="{9D8B030D-6E8A-4147-A177-3AD203B41FA5}">
                      <a16:colId xmlns:a16="http://schemas.microsoft.com/office/drawing/2014/main" val="2334442078"/>
                    </a:ext>
                  </a:extLst>
                </a:gridCol>
                <a:gridCol w="1171153">
                  <a:extLst>
                    <a:ext uri="{9D8B030D-6E8A-4147-A177-3AD203B41FA5}">
                      <a16:colId xmlns:a16="http://schemas.microsoft.com/office/drawing/2014/main" val="1600606347"/>
                    </a:ext>
                  </a:extLst>
                </a:gridCol>
              </a:tblGrid>
              <a:tr h="140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spc="-30">
                          <a:effectLst/>
                        </a:rPr>
                        <a:t>Аппараты для радионуклидной диагностики, 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1203523411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них: планарные диагностические гамма-камеры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608649034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548640" algn="l"/>
                        </a:tabLst>
                      </a:pPr>
                      <a:r>
                        <a:rPr lang="ru-RU" sz="1200">
                          <a:effectLst/>
                        </a:rPr>
                        <a:t>            однофотонные эмиссионные компьютерные томографы (ОФЭКТ)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881090984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совмещенные ОФЭКТ/КТ установки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1023370859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позитронно-эмиссионные томографы (ПЭТ)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3238155352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совмещенные ПЭТ/КТ установки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2917909301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из них с циклотроном для синтеза ультракороткоживущих РФП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20.5.1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3912648913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совмещенные ПЭТ/МРТ установки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2451694563"/>
                  </a:ext>
                </a:extLst>
              </a:tr>
              <a:tr h="140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из них с циклотроном для синтеза ультракороткоживущих РФП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20.6.1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4287367828"/>
                  </a:ext>
                </a:extLst>
              </a:tr>
              <a:tr h="2801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циклотроны для синтеза ультракороткоживущих РФП (без ПЭТ </a:t>
                      </a:r>
                      <a:endParaRPr lang="ru-RU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установки)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2101295619"/>
                  </a:ext>
                </a:extLst>
              </a:tr>
              <a:tr h="120425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ренографы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2618012000"/>
                  </a:ext>
                </a:extLst>
              </a:tr>
              <a:tr h="28019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число аппаратов, подключенных к сети Интернет для передачи</a:t>
                      </a:r>
                      <a:endParaRPr lang="ru-RU" sz="1800">
                        <a:effectLst/>
                      </a:endParaRPr>
                    </a:p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данных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43" marR="63043" marT="0" marB="0"/>
                </a:tc>
                <a:extLst>
                  <a:ext uri="{0D108BD9-81ED-4DB2-BD59-A6C34878D82A}">
                    <a16:rowId xmlns:a16="http://schemas.microsoft.com/office/drawing/2014/main" val="2437960346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6EB2E6F9-7F3C-E84F-99BA-D15737A7C9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140733"/>
              </p:ext>
            </p:extLst>
          </p:nvPr>
        </p:nvGraphicFramePr>
        <p:xfrm>
          <a:off x="838200" y="1825625"/>
          <a:ext cx="10515600" cy="176784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659151">
                  <a:extLst>
                    <a:ext uri="{9D8B030D-6E8A-4147-A177-3AD203B41FA5}">
                      <a16:colId xmlns:a16="http://schemas.microsoft.com/office/drawing/2014/main" val="1705507040"/>
                    </a:ext>
                  </a:extLst>
                </a:gridCol>
                <a:gridCol w="682599">
                  <a:extLst>
                    <a:ext uri="{9D8B030D-6E8A-4147-A177-3AD203B41FA5}">
                      <a16:colId xmlns:a16="http://schemas.microsoft.com/office/drawing/2014/main" val="3556824482"/>
                    </a:ext>
                  </a:extLst>
                </a:gridCol>
                <a:gridCol w="1072754">
                  <a:extLst>
                    <a:ext uri="{9D8B030D-6E8A-4147-A177-3AD203B41FA5}">
                      <a16:colId xmlns:a16="http://schemas.microsoft.com/office/drawing/2014/main" val="3252372733"/>
                    </a:ext>
                  </a:extLst>
                </a:gridCol>
                <a:gridCol w="1268174">
                  <a:extLst>
                    <a:ext uri="{9D8B030D-6E8A-4147-A177-3AD203B41FA5}">
                      <a16:colId xmlns:a16="http://schemas.microsoft.com/office/drawing/2014/main" val="2255280912"/>
                    </a:ext>
                  </a:extLst>
                </a:gridCol>
                <a:gridCol w="784438">
                  <a:extLst>
                    <a:ext uri="{9D8B030D-6E8A-4147-A177-3AD203B41FA5}">
                      <a16:colId xmlns:a16="http://schemas.microsoft.com/office/drawing/2014/main" val="4222059974"/>
                    </a:ext>
                  </a:extLst>
                </a:gridCol>
                <a:gridCol w="877331">
                  <a:extLst>
                    <a:ext uri="{9D8B030D-6E8A-4147-A177-3AD203B41FA5}">
                      <a16:colId xmlns:a16="http://schemas.microsoft.com/office/drawing/2014/main" val="2737311770"/>
                    </a:ext>
                  </a:extLst>
                </a:gridCol>
                <a:gridCol w="1171153">
                  <a:extLst>
                    <a:ext uri="{9D8B030D-6E8A-4147-A177-3AD203B41FA5}">
                      <a16:colId xmlns:a16="http://schemas.microsoft.com/office/drawing/2014/main" val="182362369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Наименование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 </a:t>
                      </a:r>
                      <a:endParaRPr lang="ru-RU" sz="16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строки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Число аппаратов и оборудования</a:t>
                      </a:r>
                      <a:endParaRPr lang="ru-RU" sz="16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 gridSpan="4">
                  <a:txBody>
                    <a:bodyPr/>
                    <a:lstStyle/>
                    <a:p>
                      <a:endParaRPr lang="ru-RU" sz="2800"/>
                    </a:p>
                  </a:txBody>
                  <a:tcPr marL="56818" marR="5681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05561"/>
                  </a:ext>
                </a:extLst>
              </a:tr>
              <a:tr h="212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подразделениях, оказывающих медицинскую помощь в амбулаторных условиях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действую-щих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 сроком </a:t>
                      </a:r>
                      <a:br>
                        <a:rPr lang="ru-RU" sz="1100">
                          <a:effectLst/>
                        </a:rPr>
                      </a:br>
                      <a:r>
                        <a:rPr lang="ru-RU" sz="1100">
                          <a:effectLst/>
                        </a:rPr>
                        <a:t>эксплуатации свыше 10 лет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 в подразделениях, оказывающих медицинскую помощь в амбулаторных условиях (из гр. 6)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818" marR="56818" marT="0" marB="0"/>
                </a:tc>
                <a:extLst>
                  <a:ext uri="{0D108BD9-81ED-4DB2-BD59-A6C34878D82A}">
                    <a16:rowId xmlns:a16="http://schemas.microsoft.com/office/drawing/2014/main" val="2469225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2618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9BD86A-A5C6-914E-997E-385B307DE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5119. </a:t>
            </a:r>
            <a:r>
              <a:rPr lang="ru-RU" b="1"/>
              <a:t>Магнитно-резонансные томографии</a:t>
            </a:r>
            <a:r>
              <a:rPr lang="ru-RU">
                <a:effectLst/>
              </a:rPr>
              <a:t> </a:t>
            </a:r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1A63F7D-6AD0-DE48-B8A9-E253627B01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431022"/>
              </p:ext>
            </p:extLst>
          </p:nvPr>
        </p:nvGraphicFramePr>
        <p:xfrm>
          <a:off x="838200" y="1690688"/>
          <a:ext cx="10515598" cy="438912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561165">
                  <a:extLst>
                    <a:ext uri="{9D8B030D-6E8A-4147-A177-3AD203B41FA5}">
                      <a16:colId xmlns:a16="http://schemas.microsoft.com/office/drawing/2014/main" val="1930869943"/>
                    </a:ext>
                  </a:extLst>
                </a:gridCol>
                <a:gridCol w="682867">
                  <a:extLst>
                    <a:ext uri="{9D8B030D-6E8A-4147-A177-3AD203B41FA5}">
                      <a16:colId xmlns:a16="http://schemas.microsoft.com/office/drawing/2014/main" val="2521073974"/>
                    </a:ext>
                  </a:extLst>
                </a:gridCol>
                <a:gridCol w="784746">
                  <a:extLst>
                    <a:ext uri="{9D8B030D-6E8A-4147-A177-3AD203B41FA5}">
                      <a16:colId xmlns:a16="http://schemas.microsoft.com/office/drawing/2014/main" val="3788603149"/>
                    </a:ext>
                  </a:extLst>
                </a:gridCol>
                <a:gridCol w="1658292">
                  <a:extLst>
                    <a:ext uri="{9D8B030D-6E8A-4147-A177-3AD203B41FA5}">
                      <a16:colId xmlns:a16="http://schemas.microsoft.com/office/drawing/2014/main" val="448745429"/>
                    </a:ext>
                  </a:extLst>
                </a:gridCol>
                <a:gridCol w="1658292">
                  <a:extLst>
                    <a:ext uri="{9D8B030D-6E8A-4147-A177-3AD203B41FA5}">
                      <a16:colId xmlns:a16="http://schemas.microsoft.com/office/drawing/2014/main" val="1817917991"/>
                    </a:ext>
                  </a:extLst>
                </a:gridCol>
                <a:gridCol w="1170236">
                  <a:extLst>
                    <a:ext uri="{9D8B030D-6E8A-4147-A177-3AD203B41FA5}">
                      <a16:colId xmlns:a16="http://schemas.microsoft.com/office/drawing/2014/main" val="75562415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Наименование исследований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строки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них: 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 внутривенным  контрастированием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гр. 3 выполнено: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759973"/>
                  </a:ext>
                </a:extLst>
              </a:tr>
              <a:tr h="3263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подразделениях, оказывающих медицинскую помощь в амбулаторных условиях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условиях дневного стационара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33384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70893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 выполнено МРТ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52401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том числе:</a:t>
                      </a:r>
                      <a:endParaRPr lang="ru-RU" sz="1800">
                        <a:effectLst/>
                      </a:endParaRPr>
                    </a:p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сердца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302424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легких и средостения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685594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органов брюшной полости и забрюшинного пространства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25764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органов малого таза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284328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молочной железы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657998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головного мозга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456552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позвоночника и спинного мозга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913230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из них: шейного отдела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906382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грудного отдела  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91157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пояснично-крестцового отдела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8.3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045900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области “голова-шея”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117480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костей, суставов и мягких тканей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29596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сосудов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929633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прочих органов и систем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110684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Интервенционные вмешательства под МРТ – контролем (из стр.1)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94271811"/>
                  </a:ext>
                </a:extLst>
              </a:tr>
            </a:tbl>
          </a:graphicData>
        </a:graphic>
      </p:graphicFrame>
      <p:sp>
        <p:nvSpPr>
          <p:cNvPr id="4" name="TextBox 2">
            <a:extLst>
              <a:ext uri="{FF2B5EF4-FFF2-40B4-BE49-F238E27FC236}">
                <a16:creationId xmlns:a16="http://schemas.microsoft.com/office/drawing/2014/main" id="{00000000-0008-0000-0A00-000003000000}"/>
              </a:ext>
            </a:extLst>
          </p:cNvPr>
          <p:cNvSpPr txBox="1"/>
          <p:nvPr/>
        </p:nvSpPr>
        <p:spPr>
          <a:xfrm>
            <a:off x="6720625" y="4782854"/>
            <a:ext cx="4890294" cy="1472406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Изменение нумерации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Разделение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 отделов позвоночника по аналогии с КТ</a:t>
            </a:r>
          </a:p>
          <a:p>
            <a:endParaRPr lang="ru-RU" sz="1400" baseline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Добавление строки для подсчета исследований сосудов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86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4980B0-FE2E-4D44-B24D-41FCEAB4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5120. Деятельность лаборатории радиоизотопной диагностики</a:t>
            </a:r>
            <a:r>
              <a:rPr lang="ru-RU">
                <a:effectLst/>
              </a:rPr>
              <a:t> </a:t>
            </a:r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609BB66-AF3A-3842-8F0C-0948221E69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315714"/>
              </p:ext>
            </p:extLst>
          </p:nvPr>
        </p:nvGraphicFramePr>
        <p:xfrm>
          <a:off x="838200" y="1814354"/>
          <a:ext cx="10515599" cy="475488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8112033">
                  <a:extLst>
                    <a:ext uri="{9D8B030D-6E8A-4147-A177-3AD203B41FA5}">
                      <a16:colId xmlns:a16="http://schemas.microsoft.com/office/drawing/2014/main" val="777551893"/>
                    </a:ext>
                  </a:extLst>
                </a:gridCol>
                <a:gridCol w="935244">
                  <a:extLst>
                    <a:ext uri="{9D8B030D-6E8A-4147-A177-3AD203B41FA5}">
                      <a16:colId xmlns:a16="http://schemas.microsoft.com/office/drawing/2014/main" val="645464824"/>
                    </a:ext>
                  </a:extLst>
                </a:gridCol>
                <a:gridCol w="1468322">
                  <a:extLst>
                    <a:ext uri="{9D8B030D-6E8A-4147-A177-3AD203B41FA5}">
                      <a16:colId xmlns:a16="http://schemas.microsoft.com/office/drawing/2014/main" val="360197880"/>
                    </a:ext>
                  </a:extLst>
                </a:gridCol>
              </a:tblGrid>
              <a:tr h="2122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Наименование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строки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ctr"/>
                </a:tc>
                <a:extLst>
                  <a:ext uri="{0D108BD9-81ED-4DB2-BD59-A6C34878D82A}">
                    <a16:rowId xmlns:a16="http://schemas.microsoft.com/office/drawing/2014/main" val="1606986489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482950985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Проведено радиологических исследований, всего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2012467101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из них:  сканирований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3820880209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радиографий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918680170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сцинтиграфических исследований, всего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1248082219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из них: остеосцинтиграфий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3945770916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миелосцинтиграфий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2752742243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гепатосцинтиграфий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1696508122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</a:t>
                      </a:r>
                      <a:r>
                        <a:rPr lang="en-US" sz="1200">
                          <a:effectLst/>
                        </a:rPr>
                        <a:t>c</a:t>
                      </a:r>
                      <a:r>
                        <a:rPr lang="ru-RU" sz="1200">
                          <a:effectLst/>
                        </a:rPr>
                        <a:t>цинтиграфий  щитовидной железы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789628261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сцинтиграфий паращитовидных желез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557325569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позитивных сцинтиграфий с туморотропными РФП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200410170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сцинтиграфий с </a:t>
                      </a:r>
                      <a:r>
                        <a:rPr lang="en-US" sz="1200">
                          <a:effectLst/>
                        </a:rPr>
                        <a:t>I</a:t>
                      </a:r>
                      <a:r>
                        <a:rPr lang="ru-RU" sz="1200">
                          <a:effectLst/>
                        </a:rPr>
                        <a:t>-123 -  МИБГ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1928212210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перфузионных сцинтиграфий головного мозга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117695970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перфузионных сцинтиграфий легких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1071620408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сцинтиграфий миокарда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2854121189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сцинтиграфия лимфатической системы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1.3.11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247706995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динамических сцинтиграфий почек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1.3.12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3208594931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динамических сцинтиграфий печени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1.3.13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2032192720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динамических сцинтиграфий желудка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1.3.14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611363934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радионуклидных вентрикулографий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319553388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радионуклидных ангиографий, флебографий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1976684678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исследований головного мозга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1.3.17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3378720441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исследований миокарда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1.3.18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4273822607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             прочих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1.3.19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4020160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1877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52016E-E5C7-5B4C-AD98-14478981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5120. Деятельность лаборатории радиоизотопной диагностики</a:t>
            </a:r>
            <a:r>
              <a:rPr lang="ru-RU">
                <a:effectLst/>
              </a:rPr>
              <a:t> </a:t>
            </a:r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9553BE8-81C0-5447-AC38-08392A80A8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761377"/>
              </p:ext>
            </p:extLst>
          </p:nvPr>
        </p:nvGraphicFramePr>
        <p:xfrm>
          <a:off x="838201" y="2351720"/>
          <a:ext cx="10515599" cy="27432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8112033">
                  <a:extLst>
                    <a:ext uri="{9D8B030D-6E8A-4147-A177-3AD203B41FA5}">
                      <a16:colId xmlns:a16="http://schemas.microsoft.com/office/drawing/2014/main" val="1864557276"/>
                    </a:ext>
                  </a:extLst>
                </a:gridCol>
                <a:gridCol w="935244">
                  <a:extLst>
                    <a:ext uri="{9D8B030D-6E8A-4147-A177-3AD203B41FA5}">
                      <a16:colId xmlns:a16="http://schemas.microsoft.com/office/drawing/2014/main" val="2515645611"/>
                    </a:ext>
                  </a:extLst>
                </a:gridCol>
                <a:gridCol w="1468322">
                  <a:extLst>
                    <a:ext uri="{9D8B030D-6E8A-4147-A177-3AD203B41FA5}">
                      <a16:colId xmlns:a16="http://schemas.microsoft.com/office/drawing/2014/main" val="3761819759"/>
                    </a:ext>
                  </a:extLst>
                </a:gridCol>
              </a:tblGrid>
              <a:tr h="10613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ОФЭКТ и ОФЭКТ/КТ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2085371141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x-none" sz="1100">
                          <a:effectLst/>
                        </a:rPr>
                        <a:t>из них: головного мозга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202261333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x-none" sz="1100">
                          <a:effectLst/>
                        </a:rPr>
                        <a:t>эндокринных желёз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2150458345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x-none" sz="1100">
                          <a:effectLst/>
                        </a:rPr>
                        <a:t>лёгких (перфузия,  вентиляция)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369861444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x-none" sz="1100">
                          <a:effectLst/>
                        </a:rPr>
                        <a:t>миокарда в покое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1399985310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x-none" sz="1100">
                          <a:effectLst/>
                        </a:rPr>
                        <a:t>миокарда с нагрузочными  пробами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1196816834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x-none" sz="1100">
                          <a:effectLst/>
                        </a:rPr>
                        <a:t>миокарда  синхронизированного с ЭКГ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942107087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</a:t>
                      </a:r>
                      <a:r>
                        <a:rPr lang="x-none" sz="1100">
                          <a:effectLst/>
                        </a:rPr>
                        <a:t>елезёнки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560589926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</a:t>
                      </a:r>
                      <a:r>
                        <a:rPr lang="x-none" sz="1100">
                          <a:effectLst/>
                        </a:rPr>
                        <a:t>ечени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3814219033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костной системы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374302278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ПЭТ и ПЭТ/КТ исследований, всего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1507765925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 головного мозга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2670174907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Используемые при ПЭТ РФП: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4279622976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</a:t>
                      </a:r>
                      <a:r>
                        <a:rPr lang="en-US" sz="1100">
                          <a:effectLst/>
                        </a:rPr>
                        <a:t>F-FDG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2397699689"/>
                  </a:ext>
                </a:extLst>
              </a:tr>
              <a:tr h="10613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прочие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b"/>
                </a:tc>
                <a:extLst>
                  <a:ext uri="{0D108BD9-81ED-4DB2-BD59-A6C34878D82A}">
                    <a16:rowId xmlns:a16="http://schemas.microsoft.com/office/drawing/2014/main" val="3094581298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454DD1D-94F9-C74A-8A7C-80891C67E4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054506"/>
              </p:ext>
            </p:extLst>
          </p:nvPr>
        </p:nvGraphicFramePr>
        <p:xfrm>
          <a:off x="838200" y="1932516"/>
          <a:ext cx="10515599" cy="36576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8112033">
                  <a:extLst>
                    <a:ext uri="{9D8B030D-6E8A-4147-A177-3AD203B41FA5}">
                      <a16:colId xmlns:a16="http://schemas.microsoft.com/office/drawing/2014/main" val="1151987260"/>
                    </a:ext>
                  </a:extLst>
                </a:gridCol>
                <a:gridCol w="935244">
                  <a:extLst>
                    <a:ext uri="{9D8B030D-6E8A-4147-A177-3AD203B41FA5}">
                      <a16:colId xmlns:a16="http://schemas.microsoft.com/office/drawing/2014/main" val="3622016606"/>
                    </a:ext>
                  </a:extLst>
                </a:gridCol>
                <a:gridCol w="1468322">
                  <a:extLst>
                    <a:ext uri="{9D8B030D-6E8A-4147-A177-3AD203B41FA5}">
                      <a16:colId xmlns:a16="http://schemas.microsoft.com/office/drawing/2014/main" val="961659665"/>
                    </a:ext>
                  </a:extLst>
                </a:gridCol>
              </a:tblGrid>
              <a:tr h="2122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Наименование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строки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759" marR="47759" marT="0" marB="0" anchor="ctr"/>
                </a:tc>
                <a:extLst>
                  <a:ext uri="{0D108BD9-81ED-4DB2-BD59-A6C34878D82A}">
                    <a16:rowId xmlns:a16="http://schemas.microsoft.com/office/drawing/2014/main" val="3387600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3342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6F9519-CF08-5A46-B6D0-D8C592FE5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/>
              <a:t>2513. Профилактические осмотры на туберкулез 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3B1A3C6-6048-4647-AC0F-5A15371E3D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737481"/>
              </p:ext>
            </p:extLst>
          </p:nvPr>
        </p:nvGraphicFramePr>
        <p:xfrm>
          <a:off x="838200" y="1939370"/>
          <a:ext cx="10515600" cy="3657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063850">
                  <a:extLst>
                    <a:ext uri="{9D8B030D-6E8A-4147-A177-3AD203B41FA5}">
                      <a16:colId xmlns:a16="http://schemas.microsoft.com/office/drawing/2014/main" val="1272188411"/>
                    </a:ext>
                  </a:extLst>
                </a:gridCol>
                <a:gridCol w="1050854">
                  <a:extLst>
                    <a:ext uri="{9D8B030D-6E8A-4147-A177-3AD203B41FA5}">
                      <a16:colId xmlns:a16="http://schemas.microsoft.com/office/drawing/2014/main" val="1890855995"/>
                    </a:ext>
                  </a:extLst>
                </a:gridCol>
                <a:gridCol w="1100224">
                  <a:extLst>
                    <a:ext uri="{9D8B030D-6E8A-4147-A177-3AD203B41FA5}">
                      <a16:colId xmlns:a16="http://schemas.microsoft.com/office/drawing/2014/main" val="2392174897"/>
                    </a:ext>
                  </a:extLst>
                </a:gridCol>
                <a:gridCol w="1100224">
                  <a:extLst>
                    <a:ext uri="{9D8B030D-6E8A-4147-A177-3AD203B41FA5}">
                      <a16:colId xmlns:a16="http://schemas.microsoft.com/office/drawing/2014/main" val="391277642"/>
                    </a:ext>
                  </a:extLst>
                </a:gridCol>
                <a:gridCol w="1100224">
                  <a:extLst>
                    <a:ext uri="{9D8B030D-6E8A-4147-A177-3AD203B41FA5}">
                      <a16:colId xmlns:a16="http://schemas.microsoft.com/office/drawing/2014/main" val="1966122174"/>
                    </a:ext>
                  </a:extLst>
                </a:gridCol>
                <a:gridCol w="1100224">
                  <a:extLst>
                    <a:ext uri="{9D8B030D-6E8A-4147-A177-3AD203B41FA5}">
                      <a16:colId xmlns:a16="http://schemas.microsoft.com/office/drawing/2014/main" val="4135922809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Профилактические осмотры на туберкулез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строки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effectLst/>
                        </a:rPr>
                        <a:t>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effectLst/>
                        </a:rPr>
                        <a:t>из них: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effectLst/>
                        </a:rPr>
                        <a:t>сельских жителей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effectLst/>
                        </a:rPr>
                        <a:t>Выявлен туберкулез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5102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effectLst/>
                        </a:rPr>
                        <a:t>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effectLst/>
                        </a:rPr>
                        <a:t>из них: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effectLst/>
                        </a:rPr>
                        <a:t>у сельских жителей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74938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8423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Осмотрено пациентов: 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8567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 детей:  1-7 лет включительно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3649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800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8-14 лет включительно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92268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800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15-17 лет включительно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102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числа осмотренных (стр.1) обследовано:</a:t>
                      </a:r>
                      <a:endParaRPr lang="ru-RU" sz="18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флюорографически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59191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бактериоскопически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36686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числа осмотренных детей (стр. 1.1+1.2+1.3) проведены: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0489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иммунодиагностика с применением аллергена бактерий с 2 туберкулиновыми единицами очищенного туберкулина в стандартном разведении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4465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иммунодиагностика с применением аллергена туберкулезного рекомбинантного в стандартном разведении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32622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рентгенологическое (флюорографическое) исследование органов грудной клетки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1729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4122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7C440E-8B85-7145-8034-2F5CD93AB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/>
              <a:t>5118. </a:t>
            </a:r>
            <a:r>
              <a:rPr lang="x-none" sz="4000" b="1"/>
              <a:t>Аппараты и оборудование отделений (кабинетов) лучевой терапии</a:t>
            </a:r>
            <a:endParaRPr lang="ru-RU" sz="400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3E6C05C-E0C2-6A4E-9FC5-3BCFC4181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680893"/>
              </p:ext>
            </p:extLst>
          </p:nvPr>
        </p:nvGraphicFramePr>
        <p:xfrm>
          <a:off x="313150" y="1652442"/>
          <a:ext cx="11561523" cy="49834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115390">
                  <a:extLst>
                    <a:ext uri="{9D8B030D-6E8A-4147-A177-3AD203B41FA5}">
                      <a16:colId xmlns:a16="http://schemas.microsoft.com/office/drawing/2014/main" val="862662445"/>
                    </a:ext>
                  </a:extLst>
                </a:gridCol>
                <a:gridCol w="649021">
                  <a:extLst>
                    <a:ext uri="{9D8B030D-6E8A-4147-A177-3AD203B41FA5}">
                      <a16:colId xmlns:a16="http://schemas.microsoft.com/office/drawing/2014/main" val="32098476"/>
                    </a:ext>
                  </a:extLst>
                </a:gridCol>
                <a:gridCol w="1064164">
                  <a:extLst>
                    <a:ext uri="{9D8B030D-6E8A-4147-A177-3AD203B41FA5}">
                      <a16:colId xmlns:a16="http://schemas.microsoft.com/office/drawing/2014/main" val="2851126994"/>
                    </a:ext>
                  </a:extLst>
                </a:gridCol>
                <a:gridCol w="1204919">
                  <a:extLst>
                    <a:ext uri="{9D8B030D-6E8A-4147-A177-3AD203B41FA5}">
                      <a16:colId xmlns:a16="http://schemas.microsoft.com/office/drawing/2014/main" val="348791262"/>
                    </a:ext>
                  </a:extLst>
                </a:gridCol>
                <a:gridCol w="937631">
                  <a:extLst>
                    <a:ext uri="{9D8B030D-6E8A-4147-A177-3AD203B41FA5}">
                      <a16:colId xmlns:a16="http://schemas.microsoft.com/office/drawing/2014/main" val="159764070"/>
                    </a:ext>
                  </a:extLst>
                </a:gridCol>
                <a:gridCol w="1295199">
                  <a:extLst>
                    <a:ext uri="{9D8B030D-6E8A-4147-A177-3AD203B41FA5}">
                      <a16:colId xmlns:a16="http://schemas.microsoft.com/office/drawing/2014/main" val="4206609"/>
                    </a:ext>
                  </a:extLst>
                </a:gridCol>
                <a:gridCol w="1295199">
                  <a:extLst>
                    <a:ext uri="{9D8B030D-6E8A-4147-A177-3AD203B41FA5}">
                      <a16:colId xmlns:a16="http://schemas.microsoft.com/office/drawing/2014/main" val="791398423"/>
                    </a:ext>
                  </a:extLst>
                </a:gridCol>
              </a:tblGrid>
              <a:tr h="9453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Наименование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 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стро-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err="1">
                          <a:effectLst/>
                        </a:rPr>
                        <a:t>ки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Число аппаратов и оборудования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897259"/>
                  </a:ext>
                </a:extLst>
              </a:tr>
              <a:tr h="5912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подразделениях, оказывающих медицинскую помощь в амбулаторных условиях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действующих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 сроком </a:t>
                      </a:r>
                      <a:br>
                        <a:rPr lang="ru-RU" sz="1100">
                          <a:effectLst/>
                        </a:rPr>
                      </a:br>
                      <a:r>
                        <a:rPr lang="ru-RU" sz="1100">
                          <a:effectLst/>
                        </a:rPr>
                        <a:t>эксплуатации свыше 10 лет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 в подразделениях, оказывающих медицинскую помощь в амбулаторных условиях (из гр. 6)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3784294138"/>
                  </a:ext>
                </a:extLst>
              </a:tr>
              <a:tr h="739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661618207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Рентгенотерапевтические аппараты, всего: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2174799156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Близкофокусные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4011181718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для глубокой рентгенотерапии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1066284123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Гамма-терапевтические аппараты для дистанционной лучевой терапии, всего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2052133328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Линейные ускорители электронов, всего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1577404674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 для конвенциальной лучевой терапии без мнопластинчатого коллиматора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4260541894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  <a:tabLst>
                          <a:tab pos="476885" algn="l"/>
                        </a:tabLst>
                      </a:pPr>
                      <a:r>
                        <a:rPr lang="ru-RU" sz="1100">
                          <a:effectLst/>
                        </a:rPr>
                        <a:t>	   для конформной радиотерапии с многопластинчатым коллиматором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687700843"/>
                  </a:ext>
                </a:extLst>
              </a:tr>
              <a:tr h="133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из них: с возможностью контроля укладки пациента по рентгеновским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 изображениям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3.2.1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3023325560"/>
                  </a:ext>
                </a:extLst>
              </a:tr>
              <a:tr h="133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с возможностью контроля укладки пациента по изображениям,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полученным из терапевтического пучка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3.2.2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2839953630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с возможностью лучевой терапии с модуляцией интенсивности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3.2.3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3049879493"/>
                  </a:ext>
                </a:extLst>
              </a:tr>
              <a:tr h="133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с возможностью ротационного облучения с модуляцией 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интенсивности пучка излучения   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3.2.4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4290344647"/>
                  </a:ext>
                </a:extLst>
              </a:tr>
              <a:tr h="133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с возможностью синхронизации лучевой терапии с дыханием 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пациента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3.2.5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3950290692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с возможностью проведения стереотаксической лучевой терапии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3.2.6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4205109342"/>
                  </a:ext>
                </a:extLst>
              </a:tr>
              <a:tr h="133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с возможностью облучения энергиям 10+ МэВ и электронами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(высокоэнергетические)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3.2.7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782105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0323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8290D-FC11-634C-AE85-26720BC4A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5118. </a:t>
            </a:r>
            <a:r>
              <a:rPr lang="x-none" b="1"/>
              <a:t>Аппараты и оборудование отделений (кабинетов) лучевой терапии</a:t>
            </a:r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79D59D9-26F3-DC49-906F-F9146D3758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115161"/>
              </p:ext>
            </p:extLst>
          </p:nvPr>
        </p:nvGraphicFramePr>
        <p:xfrm>
          <a:off x="363255" y="1825625"/>
          <a:ext cx="11411210" cy="46939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048883">
                  <a:extLst>
                    <a:ext uri="{9D8B030D-6E8A-4147-A177-3AD203B41FA5}">
                      <a16:colId xmlns:a16="http://schemas.microsoft.com/office/drawing/2014/main" val="2754964005"/>
                    </a:ext>
                  </a:extLst>
                </a:gridCol>
                <a:gridCol w="640583">
                  <a:extLst>
                    <a:ext uri="{9D8B030D-6E8A-4147-A177-3AD203B41FA5}">
                      <a16:colId xmlns:a16="http://schemas.microsoft.com/office/drawing/2014/main" val="1461971271"/>
                    </a:ext>
                  </a:extLst>
                </a:gridCol>
                <a:gridCol w="1050329">
                  <a:extLst>
                    <a:ext uri="{9D8B030D-6E8A-4147-A177-3AD203B41FA5}">
                      <a16:colId xmlns:a16="http://schemas.microsoft.com/office/drawing/2014/main" val="4277159733"/>
                    </a:ext>
                  </a:extLst>
                </a:gridCol>
                <a:gridCol w="1189254">
                  <a:extLst>
                    <a:ext uri="{9D8B030D-6E8A-4147-A177-3AD203B41FA5}">
                      <a16:colId xmlns:a16="http://schemas.microsoft.com/office/drawing/2014/main" val="1111626735"/>
                    </a:ext>
                  </a:extLst>
                </a:gridCol>
                <a:gridCol w="925441">
                  <a:extLst>
                    <a:ext uri="{9D8B030D-6E8A-4147-A177-3AD203B41FA5}">
                      <a16:colId xmlns:a16="http://schemas.microsoft.com/office/drawing/2014/main" val="3678968231"/>
                    </a:ext>
                  </a:extLst>
                </a:gridCol>
                <a:gridCol w="1278360">
                  <a:extLst>
                    <a:ext uri="{9D8B030D-6E8A-4147-A177-3AD203B41FA5}">
                      <a16:colId xmlns:a16="http://schemas.microsoft.com/office/drawing/2014/main" val="1570877719"/>
                    </a:ext>
                  </a:extLst>
                </a:gridCol>
                <a:gridCol w="1278360">
                  <a:extLst>
                    <a:ext uri="{9D8B030D-6E8A-4147-A177-3AD203B41FA5}">
                      <a16:colId xmlns:a16="http://schemas.microsoft.com/office/drawing/2014/main" val="320568561"/>
                    </a:ext>
                  </a:extLst>
                </a:gridCol>
              </a:tblGrid>
              <a:tr h="6651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Нестандартные специализированные аппараты для лучевой терапии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1490523972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из них: гамма-нож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3785388451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</a:t>
                      </a:r>
                      <a:r>
                        <a:rPr lang="ru-RU" sz="1100" err="1">
                          <a:effectLst/>
                        </a:rPr>
                        <a:t>кибер</a:t>
                      </a:r>
                      <a:r>
                        <a:rPr lang="ru-RU" sz="1100">
                          <a:effectLst/>
                        </a:rPr>
                        <a:t>-нож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531316088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marL="29083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</a:t>
                      </a:r>
                      <a:r>
                        <a:rPr lang="ru-RU" sz="1100" err="1">
                          <a:effectLst/>
                        </a:rPr>
                        <a:t>томотерапии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3811448055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для </a:t>
                      </a:r>
                      <a:r>
                        <a:rPr lang="ru-RU" sz="1100" err="1">
                          <a:effectLst/>
                        </a:rPr>
                        <a:t>интраоперационной</a:t>
                      </a:r>
                      <a:r>
                        <a:rPr lang="ru-RU" sz="1100">
                          <a:effectLst/>
                        </a:rPr>
                        <a:t> лучевой терапии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2390030962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Аппараты для </a:t>
                      </a:r>
                      <a:r>
                        <a:rPr lang="ru-RU" sz="1100" err="1">
                          <a:effectLst/>
                        </a:rPr>
                        <a:t>адронной</a:t>
                      </a:r>
                      <a:r>
                        <a:rPr lang="ru-RU" sz="1100">
                          <a:effectLst/>
                        </a:rPr>
                        <a:t> лучевой терапии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3106111336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 протонная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3397534939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ионная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3374401037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нейтронная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6.3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2088474768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нейтрон захватная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2496199613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Системы дозиметрического планирования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3253148678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Оборудование для клинической дозиметрии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extLst>
                  <a:ext uri="{0D108BD9-81ED-4DB2-BD59-A6C34878D82A}">
                    <a16:rowId xmlns:a16="http://schemas.microsoft.com/office/drawing/2014/main" val="3284392866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Аппаратура для предлучевой подготовки: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1335440654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из нее: рентгеновский симулятор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2445978956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рентгеновский симулятор с функцией КТ в коническом пучке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2289229336"/>
                  </a:ext>
                </a:extLst>
              </a:tr>
              <a:tr h="133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компьютерный томограф специализированный с широкой апертурой и  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пакетом программ для </a:t>
                      </a:r>
                      <a:r>
                        <a:rPr lang="ru-RU" sz="1100" err="1">
                          <a:effectLst/>
                        </a:rPr>
                        <a:t>предлучевой</a:t>
                      </a:r>
                      <a:r>
                        <a:rPr lang="ru-RU" sz="1100">
                          <a:effectLst/>
                        </a:rPr>
                        <a:t> подготовки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9.3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369295614"/>
                  </a:ext>
                </a:extLst>
              </a:tr>
              <a:tr h="133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системы лазерного позиционирования для </a:t>
                      </a:r>
                      <a:r>
                        <a:rPr lang="ru-RU" sz="1100" err="1">
                          <a:effectLst/>
                        </a:rPr>
                        <a:t>предлучевой</a:t>
                      </a:r>
                      <a:r>
                        <a:rPr lang="ru-RU" sz="1100">
                          <a:effectLst/>
                        </a:rPr>
                        <a:t> подготовки пациента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2586877831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Оборудование для </a:t>
                      </a:r>
                      <a:r>
                        <a:rPr lang="ru-RU" sz="1100" err="1">
                          <a:effectLst/>
                        </a:rPr>
                        <a:t>радиомодификации</a:t>
                      </a:r>
                      <a:r>
                        <a:rPr lang="ru-RU" sz="1100">
                          <a:effectLst/>
                        </a:rPr>
                        <a:t> курса радиотерапии: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2522715566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из него: для </a:t>
                      </a:r>
                      <a:r>
                        <a:rPr lang="ru-RU" sz="1100" err="1">
                          <a:effectLst/>
                        </a:rPr>
                        <a:t>магнитотерапии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1059370651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  лазеротерапии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2252514892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  оксигенотерапии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2147935627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          гипертермии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2170181997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Число каньонов (бункеров) для линейных ускорителей, всего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2762166087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из них: с эксплуатируемым оборудованием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1984591762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без установленного оборудования для лучевой терапии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1427466449"/>
                  </a:ext>
                </a:extLst>
              </a:tr>
              <a:tr h="6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с оборудованием и сроком без его эксплуатации более 3-х лет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11.3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256" marR="33256" marT="0" marB="0"/>
                </a:tc>
                <a:extLst>
                  <a:ext uri="{0D108BD9-81ED-4DB2-BD59-A6C34878D82A}">
                    <a16:rowId xmlns:a16="http://schemas.microsoft.com/office/drawing/2014/main" val="1861002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0047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07A050-CBAF-2941-AEED-6AE50595E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5100. </a:t>
            </a:r>
            <a:r>
              <a:rPr lang="x-none" b="1"/>
              <a:t>Рентгенодиагностические исследования (без профилактических исследований) </a:t>
            </a:r>
            <a:endParaRPr lang="ru-RU" dirty="0"/>
          </a:p>
        </p:txBody>
      </p:sp>
      <p:pic>
        <p:nvPicPr>
          <p:cNvPr id="6" name="Рисунок 5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21AD7972-A2EB-994E-B623-B1DA178E3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199" y="1735792"/>
            <a:ext cx="8847182" cy="2328207"/>
          </a:xfrm>
          <a:prstGeom prst="rect">
            <a:avLst/>
          </a:prstGeom>
        </p:spPr>
      </p:pic>
      <p:pic>
        <p:nvPicPr>
          <p:cNvPr id="8" name="Рисунок 7" descr="Изображение выглядит как экран, здание, легкий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28F3DE43-D936-C343-9AD9-C0A8CE707B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197" y="4073744"/>
            <a:ext cx="8915240" cy="180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4764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2ABBE2-AA72-ED45-B884-C8D735A320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/>
              <a:t>Спасибо за внимание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0FB220-6C31-4E47-B201-F814F0F8B7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/>
              <a:t>Благодарность за участие в подготовке новой редакции формы 30:</a:t>
            </a:r>
          </a:p>
          <a:p>
            <a:r>
              <a:rPr lang="ru-RU" b="1"/>
              <a:t>Полищук Никита Сергеевич </a:t>
            </a:r>
            <a:r>
              <a:rPr lang="ru-RU"/>
              <a:t>– НПКЦ Диагностики и телемедицины ДЗ Москвы</a:t>
            </a:r>
          </a:p>
          <a:p>
            <a:r>
              <a:rPr lang="ru-RU" b="1"/>
              <a:t>Тюрина Елена Михайловна </a:t>
            </a:r>
            <a:r>
              <a:rPr lang="ru-RU"/>
              <a:t>– ФБГУ ЦНИИОИЗ Минздрава России</a:t>
            </a:r>
          </a:p>
        </p:txBody>
      </p:sp>
    </p:spTree>
    <p:extLst>
      <p:ext uri="{BB962C8B-B14F-4D97-AF65-F5344CB8AC3E}">
        <p14:creationId xmlns:p14="http://schemas.microsoft.com/office/powerpoint/2010/main" val="26652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07A050-CBAF-2941-AEED-6AE50595E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5100 </a:t>
            </a:r>
            <a:r>
              <a:rPr lang="x-none" b="1"/>
              <a:t>1. Рентгенодиагностические исследования (без профилактических исследований) </a:t>
            </a:r>
            <a:endParaRPr lang="ru-RU" dirty="0"/>
          </a:p>
        </p:txBody>
      </p:sp>
      <p:pic>
        <p:nvPicPr>
          <p:cNvPr id="6" name="Рисунок 5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21AD7972-A2EB-994E-B623-B1DA178E3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199" y="1735793"/>
            <a:ext cx="8204201" cy="2159001"/>
          </a:xfrm>
          <a:prstGeom prst="rect">
            <a:avLst/>
          </a:prstGeom>
        </p:spPr>
      </p:pic>
      <p:pic>
        <p:nvPicPr>
          <p:cNvPr id="4" name="Рисунок 3" descr="Изображение выглядит как экран, здание, легкий, часы&#10;&#10;Автоматически созданное описание">
            <a:extLst>
              <a:ext uri="{FF2B5EF4-FFF2-40B4-BE49-F238E27FC236}">
                <a16:creationId xmlns:a16="http://schemas.microsoft.com/office/drawing/2014/main" id="{3DE48E44-6AC9-8F47-8CF5-2DB662B289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2712" y="3864433"/>
            <a:ext cx="8204201" cy="1889126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095C09E7-E270-A445-9A50-89ECFC4DB278}"/>
              </a:ext>
            </a:extLst>
          </p:cNvPr>
          <p:cNvSpPr txBox="1"/>
          <p:nvPr/>
        </p:nvSpPr>
        <p:spPr>
          <a:xfrm>
            <a:off x="7566068" y="5090528"/>
            <a:ext cx="4292816" cy="978011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Изменена</a:t>
            </a:r>
            <a:r>
              <a:rPr lang="ru-RU" sz="1400" baseline="0" dirty="0">
                <a:latin typeface="Times New Roman" pitchFamily="18" charset="0"/>
                <a:cs typeface="Times New Roman" pitchFamily="18" charset="0"/>
              </a:rPr>
              <a:t> нумерация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Разделены</a:t>
            </a:r>
            <a:r>
              <a:rPr lang="ru-RU" sz="140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отделы позвоночника</a:t>
            </a:r>
          </a:p>
          <a:p>
            <a:r>
              <a:rPr lang="ru-RU" sz="1400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Выделена денситометрия Проставлены кресты в ячейках, котор</a:t>
            </a:r>
            <a:r>
              <a:rPr lang="ru-RU" sz="1400" baseline="0" dirty="0">
                <a:latin typeface="Times New Roman" pitchFamily="18" charset="0"/>
                <a:cs typeface="Times New Roman" pitchFamily="18" charset="0"/>
              </a:rPr>
              <a:t>ые не заполняются</a:t>
            </a:r>
            <a:endParaRPr lang="en-US" sz="1400" baseline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75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07A050-CBAF-2941-AEED-6AE50595E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5100 </a:t>
            </a:r>
            <a:r>
              <a:rPr lang="x-none" b="1"/>
              <a:t>1. Рентгенодиагностические исследования (без профилактических исследований) </a:t>
            </a:r>
            <a:endParaRPr lang="ru-RU" dirty="0"/>
          </a:p>
        </p:txBody>
      </p:sp>
      <p:pic>
        <p:nvPicPr>
          <p:cNvPr id="6" name="Рисунок 5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21AD7972-A2EB-994E-B623-B1DA178E3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199" y="1735793"/>
            <a:ext cx="9107467" cy="2396703"/>
          </a:xfrm>
          <a:prstGeom prst="rect">
            <a:avLst/>
          </a:prstGeom>
        </p:spPr>
      </p:pic>
      <p:pic>
        <p:nvPicPr>
          <p:cNvPr id="4" name="Рисунок 3" descr="Изображение выглядит как экран, здание, часы, большой&#10;&#10;Автоматически созданное описание">
            <a:extLst>
              <a:ext uri="{FF2B5EF4-FFF2-40B4-BE49-F238E27FC236}">
                <a16:creationId xmlns:a16="http://schemas.microsoft.com/office/drawing/2014/main" id="{5641EB30-0771-7C48-9B21-8F957AAA46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199" y="4118108"/>
            <a:ext cx="9107467" cy="18812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181525-7E66-DA48-B154-6E80168F018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279" t="-39866" r="21377" b="-18804"/>
          <a:stretch/>
        </p:blipFill>
        <p:spPr>
          <a:xfrm>
            <a:off x="825672" y="5904034"/>
            <a:ext cx="9107467" cy="284644"/>
          </a:xfrm>
          <a:prstGeom prst="rect">
            <a:avLst/>
          </a:prstGeom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63E1D458-5983-944C-9FA5-195CF1E519F1}"/>
              </a:ext>
            </a:extLst>
          </p:cNvPr>
          <p:cNvSpPr txBox="1"/>
          <p:nvPr/>
        </p:nvSpPr>
        <p:spPr>
          <a:xfrm>
            <a:off x="7644082" y="5167793"/>
            <a:ext cx="4292816" cy="1436208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Изменена</a:t>
            </a:r>
            <a:r>
              <a:rPr lang="ru-RU" sz="1400" baseline="0" dirty="0">
                <a:latin typeface="Times New Roman" pitchFamily="18" charset="0"/>
                <a:cs typeface="Times New Roman" pitchFamily="18" charset="0"/>
              </a:rPr>
              <a:t> нумерация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Выделен томосинтез </a:t>
            </a:r>
          </a:p>
          <a:p>
            <a:r>
              <a:rPr lang="ru-RU" sz="1400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Внесены околоносовые пазухи, челюсти и  височная кость</a:t>
            </a:r>
            <a:endParaRPr lang="en-US" sz="1400" baseline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Проставлены кресты в ячейках, котор</a:t>
            </a:r>
            <a:r>
              <a:rPr lang="ru-RU" sz="1400" baseline="0" dirty="0">
                <a:latin typeface="Times New Roman" pitchFamily="18" charset="0"/>
                <a:cs typeface="Times New Roman" pitchFamily="18" charset="0"/>
              </a:rPr>
              <a:t>ые не заполняются</a:t>
            </a:r>
            <a:endParaRPr lang="en-US" sz="1400" baseline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66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D38179-13C6-9B4C-96E4-2238C0E43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5111</a:t>
            </a:r>
            <a:r>
              <a:rPr lang="ru-RU" sz="2800" dirty="0"/>
              <a:t>. </a:t>
            </a:r>
            <a:r>
              <a:rPr lang="ru-RU" sz="2800" b="1" dirty="0"/>
              <a:t>Интервенционные вмешательства под лучевым контролем.</a:t>
            </a:r>
            <a:br>
              <a:rPr lang="ru-RU" sz="2800" dirty="0"/>
            </a:br>
            <a:r>
              <a:rPr lang="x-none" sz="2400" b="1"/>
              <a:t>Рентгенохирургия, рентгеноэндоваскулярные диагностика и лечение</a:t>
            </a:r>
            <a:endParaRPr lang="ru-RU" sz="28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F1401F3-CA7F-7E40-97FB-83F643C9D9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68521"/>
              </p:ext>
            </p:extLst>
          </p:nvPr>
        </p:nvGraphicFramePr>
        <p:xfrm>
          <a:off x="838200" y="1653708"/>
          <a:ext cx="10515600" cy="486156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653688">
                  <a:extLst>
                    <a:ext uri="{9D8B030D-6E8A-4147-A177-3AD203B41FA5}">
                      <a16:colId xmlns:a16="http://schemas.microsoft.com/office/drawing/2014/main" val="3540667552"/>
                    </a:ext>
                  </a:extLst>
                </a:gridCol>
                <a:gridCol w="705448">
                  <a:extLst>
                    <a:ext uri="{9D8B030D-6E8A-4147-A177-3AD203B41FA5}">
                      <a16:colId xmlns:a16="http://schemas.microsoft.com/office/drawing/2014/main" val="2218862641"/>
                    </a:ext>
                  </a:extLst>
                </a:gridCol>
                <a:gridCol w="706161">
                  <a:extLst>
                    <a:ext uri="{9D8B030D-6E8A-4147-A177-3AD203B41FA5}">
                      <a16:colId xmlns:a16="http://schemas.microsoft.com/office/drawing/2014/main" val="829538915"/>
                    </a:ext>
                  </a:extLst>
                </a:gridCol>
                <a:gridCol w="654958">
                  <a:extLst>
                    <a:ext uri="{9D8B030D-6E8A-4147-A177-3AD203B41FA5}">
                      <a16:colId xmlns:a16="http://schemas.microsoft.com/office/drawing/2014/main" val="4106058027"/>
                    </a:ext>
                  </a:extLst>
                </a:gridCol>
                <a:gridCol w="755941">
                  <a:extLst>
                    <a:ext uri="{9D8B030D-6E8A-4147-A177-3AD203B41FA5}">
                      <a16:colId xmlns:a16="http://schemas.microsoft.com/office/drawing/2014/main" val="2833608035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2007915256"/>
                    </a:ext>
                  </a:extLst>
                </a:gridCol>
                <a:gridCol w="607313">
                  <a:extLst>
                    <a:ext uri="{9D8B030D-6E8A-4147-A177-3AD203B41FA5}">
                      <a16:colId xmlns:a16="http://schemas.microsoft.com/office/drawing/2014/main" val="42520273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3261333967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2891037781"/>
                    </a:ext>
                  </a:extLst>
                </a:gridCol>
              </a:tblGrid>
              <a:tr h="15004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 rowSpan="4">
                  <a:txBody>
                    <a:bodyPr/>
                    <a:lstStyle/>
                    <a:p>
                      <a:pPr marL="110490" indent="-30480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    №</a:t>
                      </a:r>
                      <a:endParaRPr lang="ru-RU" sz="1600" dirty="0">
                        <a:effectLst/>
                      </a:endParaRPr>
                    </a:p>
                    <a:p>
                      <a:pPr marL="111760" indent="-135255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строки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 rowSpan="4">
                  <a:txBody>
                    <a:bodyPr/>
                    <a:lstStyle/>
                    <a:p>
                      <a:pPr marL="215265" indent="-135255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Всего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 gridSpan="6"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в том числе: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708439"/>
                  </a:ext>
                </a:extLst>
              </a:tr>
              <a:tr h="1500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внутрисосудистые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внесосудистые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24266"/>
                  </a:ext>
                </a:extLst>
              </a:tr>
              <a:tr h="1500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Всего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 gridSpan="2"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в том числе: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Всего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 gridSpan="2"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в том числе: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178247"/>
                  </a:ext>
                </a:extLst>
              </a:tr>
              <a:tr h="450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Диагно-сти-ческие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 err="1">
                          <a:effectLst/>
                        </a:rPr>
                        <a:t>Лечеб-ные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 dirty="0">
                          <a:effectLst/>
                        </a:rPr>
                        <a:t>Диагно-сти-ческие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Лечеб-ные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extLst>
                  <a:ext uri="{0D108BD9-81ED-4DB2-BD59-A6C34878D82A}">
                    <a16:rowId xmlns:a16="http://schemas.microsoft.com/office/drawing/2014/main" val="73325228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816692451"/>
                  </a:ext>
                </a:extLst>
              </a:tr>
              <a:tr h="3000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Рентгенохирургические вмешательства,  всего, </a:t>
                      </a:r>
                      <a:endParaRPr lang="ru-RU" sz="1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том числе на: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80767167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головном мозге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230978089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области головы и шеи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96045438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молочных железах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337823064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органах грудной клетки всего, без сердца и грудной аорты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2603031432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из них:  легочной артерии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1064538685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сердце, всего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3650610629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4495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 коронарных сосудах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294519199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4495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камерах сердца и клапанах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417274747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грудной аорте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53709490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брюшной аорте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187631194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нижней полой вене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529565682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желудочно-кишечном тракте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13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1252041569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печени, желчных путях, селезенке, поджелудочной железе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14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1211484862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надпочечниках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15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406935094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почках и мочевых путях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79184329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органах малого таза (женского)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3886304069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органах малого таза (мужского)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18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134003007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конечностях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19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357620340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позвоночнике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167414974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прочих органах и системах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8001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1171162071"/>
                  </a:ext>
                </a:extLst>
              </a:tr>
            </a:tbl>
          </a:graphicData>
        </a:graphic>
      </p:graphicFrame>
      <p:sp>
        <p:nvSpPr>
          <p:cNvPr id="5" name="TextBox 2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SpPr txBox="1"/>
          <p:nvPr/>
        </p:nvSpPr>
        <p:spPr>
          <a:xfrm>
            <a:off x="6294913" y="5610692"/>
            <a:ext cx="5494973" cy="1051365"/>
          </a:xfrm>
          <a:prstGeom prst="rect">
            <a:avLst/>
          </a:prstGeom>
          <a:solidFill>
            <a:sysClr val="window" lastClr="FFFFFF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Добавлены столбцы 3, 4, 7</a:t>
            </a:r>
          </a:p>
          <a:p>
            <a:r>
              <a:rPr lang="ru-RU" sz="1800" b="0" i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Проставлены кресты в ячейках, которые не заполняются</a:t>
            </a:r>
          </a:p>
        </p:txBody>
      </p:sp>
    </p:spTree>
    <p:extLst>
      <p:ext uri="{BB962C8B-B14F-4D97-AF65-F5344CB8AC3E}">
        <p14:creationId xmlns:p14="http://schemas.microsoft.com/office/powerpoint/2010/main" val="3017677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CD1A85-E217-9741-AF14-DD5243C95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5113. </a:t>
            </a:r>
            <a:r>
              <a:rPr lang="ru-RU" b="1"/>
              <a:t>Компьютерная томография</a:t>
            </a:r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AF51A73-144C-9B43-8DF1-436D808E23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393170"/>
              </p:ext>
            </p:extLst>
          </p:nvPr>
        </p:nvGraphicFramePr>
        <p:xfrm>
          <a:off x="838200" y="1494002"/>
          <a:ext cx="10515600" cy="475488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192875">
                  <a:extLst>
                    <a:ext uri="{9D8B030D-6E8A-4147-A177-3AD203B41FA5}">
                      <a16:colId xmlns:a16="http://schemas.microsoft.com/office/drawing/2014/main" val="1955820978"/>
                    </a:ext>
                  </a:extLst>
                </a:gridCol>
                <a:gridCol w="686237">
                  <a:extLst>
                    <a:ext uri="{9D8B030D-6E8A-4147-A177-3AD203B41FA5}">
                      <a16:colId xmlns:a16="http://schemas.microsoft.com/office/drawing/2014/main" val="3347978409"/>
                    </a:ext>
                  </a:extLst>
                </a:gridCol>
                <a:gridCol w="1093668">
                  <a:extLst>
                    <a:ext uri="{9D8B030D-6E8A-4147-A177-3AD203B41FA5}">
                      <a16:colId xmlns:a16="http://schemas.microsoft.com/office/drawing/2014/main" val="2012327091"/>
                    </a:ext>
                  </a:extLst>
                </a:gridCol>
                <a:gridCol w="1552118">
                  <a:extLst>
                    <a:ext uri="{9D8B030D-6E8A-4147-A177-3AD203B41FA5}">
                      <a16:colId xmlns:a16="http://schemas.microsoft.com/office/drawing/2014/main" val="1030534956"/>
                    </a:ext>
                  </a:extLst>
                </a:gridCol>
                <a:gridCol w="1552118">
                  <a:extLst>
                    <a:ext uri="{9D8B030D-6E8A-4147-A177-3AD203B41FA5}">
                      <a16:colId xmlns:a16="http://schemas.microsoft.com/office/drawing/2014/main" val="1332886172"/>
                    </a:ext>
                  </a:extLst>
                </a:gridCol>
                <a:gridCol w="1438584">
                  <a:extLst>
                    <a:ext uri="{9D8B030D-6E8A-4147-A177-3AD203B41FA5}">
                      <a16:colId xmlns:a16="http://schemas.microsoft.com/office/drawing/2014/main" val="407422133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Наименования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органов и систем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строки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 (гр. 3):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79840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без внутривенного контрастирования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 внутривенным контрастированием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подразделениях, оказывающих медицинскую помощь в амбулаторных условиях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57346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89912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 исследований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0653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т. ч.: головного мозга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04715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околоносовых пазух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478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височной кости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9260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области  шеи, гортани и гортаноглотки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16728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области груди (без сердца и коронарных сосудов)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50615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сердца и коронарных сосудов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90715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органов брюшной полости (печень,  селезенка,   </a:t>
                      </a:r>
                      <a:endParaRPr lang="ru-RU" sz="1800">
                        <a:effectLst/>
                      </a:endParaRPr>
                    </a:p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поджелудочная железа)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1047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почек и мочевых путей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09019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органов малого таза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464329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позвоночника, из него: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65348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позвоночника (шейный отдел)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205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позвоночника (грудной отдел)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8954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позвоночника (поясничный и крестцовый  отделы)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91287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костей, суставов и мягких тканей конечностей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51290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прочих органов и систем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5182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Ангиография иных сосудов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7632273"/>
                  </a:ext>
                </a:extLst>
              </a:tr>
            </a:tbl>
          </a:graphicData>
        </a:graphic>
      </p:graphicFrame>
      <p:sp>
        <p:nvSpPr>
          <p:cNvPr id="5" name="TextBox 1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SpPr txBox="1"/>
          <p:nvPr/>
        </p:nvSpPr>
        <p:spPr>
          <a:xfrm>
            <a:off x="7444812" y="4571366"/>
            <a:ext cx="4095062" cy="1921509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Изменена нумерация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Выделены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 височные </a:t>
            </a:r>
            <a:r>
              <a:rPr lang="ru-RU" sz="140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кости и околоносовые пазухи</a:t>
            </a:r>
          </a:p>
          <a:p>
            <a:endParaRPr lang="ru-RU" sz="1400" baseline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Разделены отделв позвоночника</a:t>
            </a:r>
          </a:p>
          <a:p>
            <a:endParaRPr lang="ru-RU" sz="1400" baseline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Суставы, коненчости и кости таза объеденины </a:t>
            </a:r>
          </a:p>
          <a:p>
            <a:endParaRPr lang="ru-RU" sz="1400" baseline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Изменены столбцы 4 и 5</a:t>
            </a:r>
          </a:p>
        </p:txBody>
      </p:sp>
    </p:spTree>
    <p:extLst>
      <p:ext uri="{BB962C8B-B14F-4D97-AF65-F5344CB8AC3E}">
        <p14:creationId xmlns:p14="http://schemas.microsoft.com/office/powerpoint/2010/main" val="82927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70CC2A-7612-CE4E-AA02-9D0AF5172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5114. </a:t>
            </a:r>
            <a:r>
              <a:rPr lang="x-none" b="1"/>
              <a:t>Рентгенологические профилактические (скрининговые) обследования</a:t>
            </a:r>
            <a:r>
              <a:rPr lang="ru-RU">
                <a:effectLst/>
              </a:rPr>
              <a:t> </a:t>
            </a:r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8AE8372-8199-CC40-8F3A-EBC865E068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327925"/>
              </p:ext>
            </p:extLst>
          </p:nvPr>
        </p:nvGraphicFramePr>
        <p:xfrm>
          <a:off x="838200" y="1709505"/>
          <a:ext cx="10515599" cy="4455887"/>
        </p:xfrm>
        <a:graphic>
          <a:graphicData uri="http://schemas.openxmlformats.org/drawingml/2006/table">
            <a:tbl>
              <a:tblPr firstCol="1" bandRow="1">
                <a:tableStyleId>{5FD0F851-EC5A-4D38-B0AD-8093EC10F338}</a:tableStyleId>
              </a:tblPr>
              <a:tblGrid>
                <a:gridCol w="6041681">
                  <a:extLst>
                    <a:ext uri="{9D8B030D-6E8A-4147-A177-3AD203B41FA5}">
                      <a16:colId xmlns:a16="http://schemas.microsoft.com/office/drawing/2014/main" val="2165981220"/>
                    </a:ext>
                  </a:extLst>
                </a:gridCol>
                <a:gridCol w="596943">
                  <a:extLst>
                    <a:ext uri="{9D8B030D-6E8A-4147-A177-3AD203B41FA5}">
                      <a16:colId xmlns:a16="http://schemas.microsoft.com/office/drawing/2014/main" val="3804423674"/>
                    </a:ext>
                  </a:extLst>
                </a:gridCol>
                <a:gridCol w="894363">
                  <a:extLst>
                    <a:ext uri="{9D8B030D-6E8A-4147-A177-3AD203B41FA5}">
                      <a16:colId xmlns:a16="http://schemas.microsoft.com/office/drawing/2014/main" val="1286636187"/>
                    </a:ext>
                  </a:extLst>
                </a:gridCol>
                <a:gridCol w="1491306">
                  <a:extLst>
                    <a:ext uri="{9D8B030D-6E8A-4147-A177-3AD203B41FA5}">
                      <a16:colId xmlns:a16="http://schemas.microsoft.com/office/drawing/2014/main" val="2422686714"/>
                    </a:ext>
                  </a:extLst>
                </a:gridCol>
                <a:gridCol w="1491306">
                  <a:extLst>
                    <a:ext uri="{9D8B030D-6E8A-4147-A177-3AD203B41FA5}">
                      <a16:colId xmlns:a16="http://schemas.microsoft.com/office/drawing/2014/main" val="2706808006"/>
                    </a:ext>
                  </a:extLst>
                </a:gridCol>
              </a:tblGrid>
              <a:tr h="23870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Наименование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 строки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них: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746751"/>
                  </a:ext>
                </a:extLst>
              </a:tr>
              <a:tr h="716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детям 0-17 лет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(включительно)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лицам старше трудоспособного возраста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1815734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3181153"/>
                  </a:ext>
                </a:extLst>
              </a:tr>
              <a:tr h="43763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Число рентгеновских профилактических исследований</a:t>
                      </a:r>
                      <a:endParaRPr lang="ru-RU" sz="1800">
                        <a:effectLst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органов грудной клетки, всего,  в том числе выполнено: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50030"/>
                  </a:ext>
                </a:extLst>
              </a:tr>
              <a:tr h="21881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на пленочных флюорографах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4294636"/>
                  </a:ext>
                </a:extLst>
              </a:tr>
              <a:tr h="21881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из них: на передвижных пленочных флюорографических установках                                                    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1.1.1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869507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на цифровых флюорографах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5122297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из них: на передвижных цифровых флюорографических установках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1.2.1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6278404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рентгенографий на пленке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5867098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</a:t>
                      </a:r>
                      <a:r>
                        <a:rPr lang="ru-RU" sz="1200" err="1">
                          <a:effectLst/>
                        </a:rPr>
                        <a:t>низкодозных</a:t>
                      </a:r>
                      <a:r>
                        <a:rPr lang="ru-RU" sz="1200">
                          <a:effectLst/>
                        </a:rPr>
                        <a:t> компьютерных томографий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289057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Число рентгеновских профилактических исследований молочных желез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2454661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 них выполнено:  на пленочных аппаратах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0115703"/>
                  </a:ext>
                </a:extLst>
              </a:tr>
              <a:tr h="47741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на цифровых аппаратах и аппаратах, оснащенных системой</a:t>
                      </a:r>
                      <a:endParaRPr lang="ru-RU" sz="1800">
                        <a:effectLst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компьютерной радиографии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3158946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на передвижных маммографических установках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7612861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на аппаратах с функцией томосинтеза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1609631"/>
                  </a:ext>
                </a:extLst>
              </a:tr>
            </a:tbl>
          </a:graphicData>
        </a:graphic>
      </p:graphicFrame>
      <p:sp>
        <p:nvSpPr>
          <p:cNvPr id="4" name="TextBox 1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SpPr txBox="1"/>
          <p:nvPr/>
        </p:nvSpPr>
        <p:spPr>
          <a:xfrm>
            <a:off x="7605485" y="4709162"/>
            <a:ext cx="4194630" cy="2039982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baseline="0" dirty="0">
                <a:latin typeface="Times New Roman" pitchFamily="18" charset="0"/>
                <a:cs typeface="Times New Roman" pitchFamily="18" charset="0"/>
              </a:rPr>
              <a:t> сроку 1 добавлено слово "рентгеновских"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baseline="0" dirty="0">
                <a:latin typeface="Times New Roman" pitchFamily="18" charset="0"/>
                <a:cs typeface="Times New Roman" pitchFamily="18" charset="0"/>
              </a:rPr>
              <a:t> строку 2.1 добавлено "в том числе ... пленочных"</a:t>
            </a:r>
            <a:endParaRPr lang="ru-RU" sz="1400" baseline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aseline="0" dirty="0">
                <a:latin typeface="Times New Roman" pitchFamily="18" charset="0"/>
                <a:cs typeface="Times New Roman" pitchFamily="18" charset="0"/>
              </a:rPr>
              <a:t>Добавлена строка 1.4</a:t>
            </a:r>
            <a:endParaRPr lang="en-US" sz="1400" baseline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сроку 2 добавлено слово "рентгеновских"</a:t>
            </a:r>
            <a:endParaRPr lang="ru-RU" sz="1400" baseline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aseline="0" dirty="0">
                <a:latin typeface="Times New Roman" pitchFamily="18" charset="0"/>
                <a:cs typeface="Times New Roman" pitchFamily="18" charset="0"/>
              </a:rPr>
              <a:t>Формулировка строк 4, 8  (старая таблица) "на цифровых аппаратах и системах  компьютерной радиографии"  изменена на  "на цифровых аппаратах и аппаратах, оснащенных системой компьютерной радиографии (</a:t>
            </a:r>
            <a:r>
              <a:rPr lang="en-US" sz="1400" baseline="0" dirty="0">
                <a:latin typeface="Times New Roman" pitchFamily="18" charset="0"/>
                <a:cs typeface="Times New Roman" pitchFamily="18" charset="0"/>
              </a:rPr>
              <a:t>CR)</a:t>
            </a:r>
            <a:r>
              <a:rPr lang="ru-RU" sz="1400" baseline="0" dirty="0">
                <a:latin typeface="Times New Roman" pitchFamily="18" charset="0"/>
                <a:cs typeface="Times New Roman" pitchFamily="18" charset="0"/>
              </a:rPr>
              <a:t>" . </a:t>
            </a:r>
          </a:p>
          <a:p>
            <a:endParaRPr lang="en-US" sz="1400" baseline="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baseline="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baseline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78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3A02EF-57F6-184F-864D-441F043B0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5115. Ультразвуковые исследования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794ACD1-7709-6D44-BB71-EEA850AFC6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194780"/>
              </p:ext>
            </p:extLst>
          </p:nvPr>
        </p:nvGraphicFramePr>
        <p:xfrm>
          <a:off x="838200" y="1825621"/>
          <a:ext cx="10515599" cy="486156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407326">
                  <a:extLst>
                    <a:ext uri="{9D8B030D-6E8A-4147-A177-3AD203B41FA5}">
                      <a16:colId xmlns:a16="http://schemas.microsoft.com/office/drawing/2014/main" val="3308336665"/>
                    </a:ext>
                  </a:extLst>
                </a:gridCol>
                <a:gridCol w="623265">
                  <a:extLst>
                    <a:ext uri="{9D8B030D-6E8A-4147-A177-3AD203B41FA5}">
                      <a16:colId xmlns:a16="http://schemas.microsoft.com/office/drawing/2014/main" val="90546011"/>
                    </a:ext>
                  </a:extLst>
                </a:gridCol>
                <a:gridCol w="954005">
                  <a:extLst>
                    <a:ext uri="{9D8B030D-6E8A-4147-A177-3AD203B41FA5}">
                      <a16:colId xmlns:a16="http://schemas.microsoft.com/office/drawing/2014/main" val="1629830804"/>
                    </a:ext>
                  </a:extLst>
                </a:gridCol>
                <a:gridCol w="1349365">
                  <a:extLst>
                    <a:ext uri="{9D8B030D-6E8A-4147-A177-3AD203B41FA5}">
                      <a16:colId xmlns:a16="http://schemas.microsoft.com/office/drawing/2014/main" val="1775450245"/>
                    </a:ext>
                  </a:extLst>
                </a:gridCol>
                <a:gridCol w="984577">
                  <a:extLst>
                    <a:ext uri="{9D8B030D-6E8A-4147-A177-3AD203B41FA5}">
                      <a16:colId xmlns:a16="http://schemas.microsoft.com/office/drawing/2014/main" val="495878775"/>
                    </a:ext>
                  </a:extLst>
                </a:gridCol>
                <a:gridCol w="981798">
                  <a:extLst>
                    <a:ext uri="{9D8B030D-6E8A-4147-A177-3AD203B41FA5}">
                      <a16:colId xmlns:a16="http://schemas.microsoft.com/office/drawing/2014/main" val="12375344"/>
                    </a:ext>
                  </a:extLst>
                </a:gridCol>
                <a:gridCol w="1215263">
                  <a:extLst>
                    <a:ext uri="{9D8B030D-6E8A-4147-A177-3AD203B41FA5}">
                      <a16:colId xmlns:a16="http://schemas.microsoft.com/office/drawing/2014/main" val="406310266"/>
                    </a:ext>
                  </a:extLst>
                </a:gridCol>
              </a:tblGrid>
              <a:tr h="9258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</a:t>
                      </a:r>
                      <a:br>
                        <a:rPr lang="ru-RU" sz="1100">
                          <a:effectLst/>
                        </a:rPr>
                      </a:br>
                      <a:r>
                        <a:rPr lang="ru-RU" sz="1100">
                          <a:effectLst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гр. 6: направленных на прижизненные патолого-анатомические исследования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extLst>
                  <a:ext uri="{0D108BD9-81ED-4DB2-BD59-A6C34878D82A}">
                    <a16:rowId xmlns:a16="http://schemas.microsoft.com/office/drawing/2014/main" val="2198551449"/>
                  </a:ext>
                </a:extLst>
              </a:tr>
              <a:tr h="5554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подразделениях, оказывающих медицинскую помощь в амбулаторных условиях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условиях дневного стационара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выполнено интервецион-ных вмеша-тельств под контролем УЗИ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710478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extLst>
                  <a:ext uri="{0D108BD9-81ED-4DB2-BD59-A6C34878D82A}">
                    <a16:rowId xmlns:a16="http://schemas.microsoft.com/office/drawing/2014/main" val="1201029369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Ультразвуковые исследования (УЗИ) – 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1800036196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том числе:</a:t>
                      </a:r>
                      <a:endParaRPr lang="ru-RU" sz="1200">
                        <a:effectLst/>
                      </a:endParaRPr>
                    </a:p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УЗИ сердечно-сосудистой системы – всего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890350098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из них:  исследование сосудов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808172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из них:  слепым доплером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560109254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Эхокардиографии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2764545694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из них: чрезпищеводная ЭХО            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2978592985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63055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  стресс-эхокардиографии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758209510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УЗИ органов брюшной полости, включая гепатобилиарную систему,</a:t>
                      </a:r>
                      <a:endParaRPr lang="ru-RU" sz="1200">
                        <a:effectLst/>
                      </a:endParaRPr>
                    </a:p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селезенку, мезентериальные лимфоузлы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827640765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из них: на наличие свободной жидкости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4071547715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07390" algn="l"/>
                        </a:tabLst>
                      </a:pPr>
                      <a:r>
                        <a:rPr lang="ru-RU" sz="1100">
                          <a:effectLst/>
                        </a:rPr>
                        <a:t>	полых органов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4285508037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УЗИ женских половых органов, 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2684761349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из них:  трансвагинально не беременным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1201905723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63055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во время беременности (из стр. 5)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921288125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УЗИ почек, надпочечников, забрюшинного пространства и мочевого</a:t>
                      </a:r>
                      <a:endParaRPr lang="ru-RU" sz="1200">
                        <a:effectLst/>
                      </a:endParaRPr>
                    </a:p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Пузыря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2847479865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УЗИ предстательной железы, 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2491021245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из них: трансректально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3412441005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УЗИ молочной железы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3781903325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УЗИ щитовидной и паращитовидной желез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2425878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238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9BA53D-BE92-3344-B58F-DC461170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5115. Ультразвуковые исследования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F8FBCF9-DDFF-5A41-959C-02AC0A069B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158716"/>
              </p:ext>
            </p:extLst>
          </p:nvPr>
        </p:nvGraphicFramePr>
        <p:xfrm>
          <a:off x="838200" y="1825621"/>
          <a:ext cx="10515599" cy="493776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407326">
                  <a:extLst>
                    <a:ext uri="{9D8B030D-6E8A-4147-A177-3AD203B41FA5}">
                      <a16:colId xmlns:a16="http://schemas.microsoft.com/office/drawing/2014/main" val="3308336665"/>
                    </a:ext>
                  </a:extLst>
                </a:gridCol>
                <a:gridCol w="623265">
                  <a:extLst>
                    <a:ext uri="{9D8B030D-6E8A-4147-A177-3AD203B41FA5}">
                      <a16:colId xmlns:a16="http://schemas.microsoft.com/office/drawing/2014/main" val="90546011"/>
                    </a:ext>
                  </a:extLst>
                </a:gridCol>
                <a:gridCol w="954005">
                  <a:extLst>
                    <a:ext uri="{9D8B030D-6E8A-4147-A177-3AD203B41FA5}">
                      <a16:colId xmlns:a16="http://schemas.microsoft.com/office/drawing/2014/main" val="1629830804"/>
                    </a:ext>
                  </a:extLst>
                </a:gridCol>
                <a:gridCol w="1349365">
                  <a:extLst>
                    <a:ext uri="{9D8B030D-6E8A-4147-A177-3AD203B41FA5}">
                      <a16:colId xmlns:a16="http://schemas.microsoft.com/office/drawing/2014/main" val="1775450245"/>
                    </a:ext>
                  </a:extLst>
                </a:gridCol>
                <a:gridCol w="984577">
                  <a:extLst>
                    <a:ext uri="{9D8B030D-6E8A-4147-A177-3AD203B41FA5}">
                      <a16:colId xmlns:a16="http://schemas.microsoft.com/office/drawing/2014/main" val="495878775"/>
                    </a:ext>
                  </a:extLst>
                </a:gridCol>
                <a:gridCol w="981798">
                  <a:extLst>
                    <a:ext uri="{9D8B030D-6E8A-4147-A177-3AD203B41FA5}">
                      <a16:colId xmlns:a16="http://schemas.microsoft.com/office/drawing/2014/main" val="12375344"/>
                    </a:ext>
                  </a:extLst>
                </a:gridCol>
                <a:gridCol w="1215263">
                  <a:extLst>
                    <a:ext uri="{9D8B030D-6E8A-4147-A177-3AD203B41FA5}">
                      <a16:colId xmlns:a16="http://schemas.microsoft.com/office/drawing/2014/main" val="406310266"/>
                    </a:ext>
                  </a:extLst>
                </a:gridCol>
              </a:tblGrid>
              <a:tr h="9258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Наименование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строки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них: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гр. 6: направленных на прижизненные патолого-анатомические исследования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extLst>
                  <a:ext uri="{0D108BD9-81ED-4DB2-BD59-A6C34878D82A}">
                    <a16:rowId xmlns:a16="http://schemas.microsoft.com/office/drawing/2014/main" val="2198551449"/>
                  </a:ext>
                </a:extLst>
              </a:tr>
              <a:tr h="5554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подразделениях, оказывающих медицинскую помощь в амбулаторных условиях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условиях дневного стационара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выполнено интервецион-ных вмеша-тельств под контролем УЗИ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710478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extLst>
                  <a:ext uri="{0D108BD9-81ED-4DB2-BD59-A6C34878D82A}">
                    <a16:rowId xmlns:a16="http://schemas.microsoft.com/office/drawing/2014/main" val="1201029369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УЗИ костно-мышечной системы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2512286732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УЗИ мягких тканей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3240926804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из них: поверхностных лимфоузлов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216272049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УЗИ головного мозга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3820438000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из них: эхоэнцефалография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932908294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нейросонография детям до 1 года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3803736650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УЗИ глаза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910324159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УЗИ органов грудной клетки (кроме  сердца): вилочковая железа, легкие, плевральная полость, внутригрудные лимфоузлы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397191722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УЗИ наружных половых органов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3268496907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Эндосонографические исследования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3085813879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Ультразвуковая денситометрия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2433194118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Интраоперационные исследования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944359052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Прочие исследования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2039847016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Из общего числа исследований (стр. 1) выполнено: </a:t>
                      </a:r>
                      <a:endParaRPr lang="ru-RU" sz="1400">
                        <a:effectLst/>
                      </a:endParaRPr>
                    </a:p>
                    <a:p>
                      <a:pPr marL="25209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новорожденным и детям до 2 лет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1375034779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УЗИ с внутривенным контрастированием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2198089895"/>
                  </a:ext>
                </a:extLst>
              </a:tr>
              <a:tr h="925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УЗИ с эластографией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662" marR="41662" marT="0" marB="0" anchor="b"/>
                </a:tc>
                <a:extLst>
                  <a:ext uri="{0D108BD9-81ED-4DB2-BD59-A6C34878D82A}">
                    <a16:rowId xmlns:a16="http://schemas.microsoft.com/office/drawing/2014/main" val="52316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87619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3469</Words>
  <Application>Microsoft Macintosh PowerPoint</Application>
  <PresentationFormat>Широкоэкранный</PresentationFormat>
  <Paragraphs>1820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РАЗДЕЛ VI.  РАБОТА ДИАГНОСТИЧЕСКИХ ОТДЕЛЕНИЙ (КАБИНЕТОВ)</vt:lpstr>
      <vt:lpstr>5100. Рентгенодиагностические исследования (без профилактических исследований) </vt:lpstr>
      <vt:lpstr>5100 1. Рентгенодиагностические исследования (без профилактических исследований) </vt:lpstr>
      <vt:lpstr>5100 1. Рентгенодиагностические исследования (без профилактических исследований) </vt:lpstr>
      <vt:lpstr>5111. Интервенционные вмешательства под лучевым контролем. Рентгенохирургия, рентгеноэндоваскулярные диагностика и лечение</vt:lpstr>
      <vt:lpstr>5113. Компьютерная томография</vt:lpstr>
      <vt:lpstr>5114. Рентгенологические профилактические (скрининговые) обследования </vt:lpstr>
      <vt:lpstr>5115. Ультразвуковые исследования</vt:lpstr>
      <vt:lpstr>5115. Ультразвуковые исследования</vt:lpstr>
      <vt:lpstr>5117. Аппараты и оборудование для лучевой  диагностики </vt:lpstr>
      <vt:lpstr>5117. Аппараты и оборудование для лучевой  диагностики </vt:lpstr>
      <vt:lpstr>5117. Аппараты и оборудование для лучевой  диагностики </vt:lpstr>
      <vt:lpstr>5117. Аппараты и оборудование для лучевой  диагностики </vt:lpstr>
      <vt:lpstr>5119. Магнитно-резонансные томографии </vt:lpstr>
      <vt:lpstr>5120. Деятельность лаборатории радиоизотопной диагностики </vt:lpstr>
      <vt:lpstr>5120. Деятельность лаборатории радиоизотопной диагностики </vt:lpstr>
      <vt:lpstr>2513. Профилактические осмотры на туберкулез </vt:lpstr>
      <vt:lpstr>5118. Аппараты и оборудование отделений (кабинетов) лучевой терапии</vt:lpstr>
      <vt:lpstr>5118. Аппараты и оборудование отделений (кабинетов) лучевой терапии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диагностических отделений</dc:title>
  <dc:creator>Игорь Тюрин</dc:creator>
  <cp:lastModifiedBy>Игорь Тюрин</cp:lastModifiedBy>
  <cp:revision>25</cp:revision>
  <dcterms:created xsi:type="dcterms:W3CDTF">2019-12-04T17:34:54Z</dcterms:created>
  <dcterms:modified xsi:type="dcterms:W3CDTF">2019-12-05T04:51:38Z</dcterms:modified>
</cp:coreProperties>
</file>